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2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8" r:id="rId4"/>
    <p:sldId id="260" r:id="rId5"/>
    <p:sldId id="259" r:id="rId6"/>
    <p:sldId id="261" r:id="rId7"/>
    <p:sldId id="265" r:id="rId8"/>
    <p:sldId id="263" r:id="rId9"/>
    <p:sldId id="262" r:id="rId10"/>
    <p:sldId id="266" r:id="rId11"/>
    <p:sldId id="295" r:id="rId12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39" d="100"/>
          <a:sy n="39" d="100"/>
        </p:scale>
        <p:origin x="52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3.xml"/><Relationship Id="rId17" Type="http://schemas.openxmlformats.org/officeDocument/2006/relationships/customXml" Target="../customXml/item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DCE73-73AA-4950-A23B-4E5C1ADDC87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08411-9C75-4D69-AE06-FE7AB778C1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2024/9/18 13:05:52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5"/>
          <a:stretch>
            <a:fillRect/>
          </a:stretch>
        </p:blipFill>
        <p:spPr>
          <a:xfrm>
            <a:off x="-233734" y="3495498"/>
            <a:ext cx="12546623" cy="3510701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2" y="441325"/>
            <a:ext cx="682371" cy="6808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12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5"/>
          <a:stretch>
            <a:fillRect/>
          </a:stretch>
        </p:blipFill>
        <p:spPr>
          <a:xfrm>
            <a:off x="-233734" y="3495498"/>
            <a:ext cx="12546623" cy="3510701"/>
          </a:xfrm>
          <a:prstGeom prst="rect">
            <a:avLst/>
          </a:prstGeom>
          <a:ln>
            <a:noFill/>
          </a:ln>
          <a:effectLst>
            <a:softEdge rad="304800"/>
          </a:effec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2" y="441325"/>
            <a:ext cx="682371" cy="6808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"/>
            <a:ext cx="3252470" cy="6867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6525" y="1394488"/>
            <a:ext cx="6398472" cy="9220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dist"/>
            <a:r>
              <a:rPr lang="zh-CN" altLang="en-US" sz="5400" b="1" dirty="0">
                <a:gradFill flip="none" rotWithShape="1">
                  <a:gsLst>
                    <a:gs pos="0">
                      <a:srgbClr val="CB2D3E"/>
                    </a:gs>
                    <a:gs pos="100000">
                      <a:srgbClr val="EF473A"/>
                    </a:gs>
                  </a:gsLst>
                  <a:lin ang="10800000" scaled="1"/>
                  <a:tileRect/>
                </a:gra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声音情绪识别</a:t>
            </a:r>
            <a:endParaRPr lang="zh-CN" altLang="en-US" sz="5400" b="1" dirty="0">
              <a:gradFill flip="none" rotWithShape="1">
                <a:gsLst>
                  <a:gs pos="0">
                    <a:srgbClr val="CB2D3E"/>
                  </a:gs>
                  <a:gs pos="100000">
                    <a:srgbClr val="EF473A"/>
                  </a:gs>
                </a:gsLst>
                <a:lin ang="1080000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86505" y="3326765"/>
            <a:ext cx="61601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 flip="none" rotWithShape="1">
                  <a:gsLst>
                    <a:gs pos="0">
                      <a:srgbClr val="CB2D3E"/>
                    </a:gs>
                    <a:gs pos="100000">
                      <a:srgbClr val="EF473A"/>
                    </a:gs>
                  </a:gsLst>
                  <a:lin ang="10800000" scaled="1"/>
                  <a:tileRect/>
                </a:gra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组长：贺健熙</a:t>
            </a:r>
            <a:endParaRPr lang="zh-CN" altLang="en-US" sz="2800" b="1" dirty="0">
              <a:gradFill flip="none" rotWithShape="1">
                <a:gsLst>
                  <a:gs pos="0">
                    <a:srgbClr val="CB2D3E"/>
                  </a:gs>
                  <a:gs pos="100000">
                    <a:srgbClr val="EF473A"/>
                  </a:gs>
                </a:gsLst>
                <a:lin ang="1080000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  <a:p>
            <a:r>
              <a:rPr lang="zh-CN" altLang="en-US" sz="2800" b="1" dirty="0">
                <a:gradFill flip="none" rotWithShape="1">
                  <a:gsLst>
                    <a:gs pos="0">
                      <a:srgbClr val="CB2D3E"/>
                    </a:gs>
                    <a:gs pos="100000">
                      <a:srgbClr val="EF473A"/>
                    </a:gs>
                  </a:gsLst>
                  <a:lin ang="10800000" scaled="1"/>
                  <a:tileRect/>
                </a:gra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组员：王心冉 贺俊宇 何加飞 李欣道</a:t>
            </a:r>
            <a:endParaRPr lang="zh-CN" altLang="en-US" sz="2800" b="1" dirty="0">
              <a:gradFill flip="none" rotWithShape="1">
                <a:gsLst>
                  <a:gs pos="0">
                    <a:srgbClr val="CB2D3E"/>
                  </a:gs>
                  <a:gs pos="100000">
                    <a:srgbClr val="EF473A"/>
                  </a:gs>
                </a:gsLst>
                <a:lin ang="1080000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1061004" y="-523396"/>
            <a:ext cx="11827259" cy="9292902"/>
            <a:chOff x="-794304" y="-948239"/>
            <a:chExt cx="11827259" cy="9292902"/>
          </a:xfrm>
        </p:grpSpPr>
        <p:sp>
          <p:nvSpPr>
            <p:cNvPr id="8" name="任意多边形: 形状 7"/>
            <p:cNvSpPr/>
            <p:nvPr/>
          </p:nvSpPr>
          <p:spPr>
            <a:xfrm rot="16751400">
              <a:off x="375561" y="-948240"/>
              <a:ext cx="1537874" cy="1537875"/>
            </a:xfrm>
            <a:custGeom>
              <a:avLst/>
              <a:gdLst>
                <a:gd name="connsiteX0" fmla="*/ 1537875 w 1537874"/>
                <a:gd name="connsiteY0" fmla="*/ 768938 h 1537875"/>
                <a:gd name="connsiteX1" fmla="*/ 768938 w 1537874"/>
                <a:gd name="connsiteY1" fmla="*/ 1537876 h 1537875"/>
                <a:gd name="connsiteX2" fmla="*/ 0 w 1537874"/>
                <a:gd name="connsiteY2" fmla="*/ 768938 h 1537875"/>
                <a:gd name="connsiteX3" fmla="*/ 768938 w 1537874"/>
                <a:gd name="connsiteY3" fmla="*/ 0 h 1537875"/>
                <a:gd name="connsiteX4" fmla="*/ 1537875 w 1537874"/>
                <a:gd name="connsiteY4" fmla="*/ 768938 h 153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874" h="1537875">
                  <a:moveTo>
                    <a:pt x="1537875" y="768938"/>
                  </a:moveTo>
                  <a:cubicBezTo>
                    <a:pt x="1537875" y="1193610"/>
                    <a:pt x="1193610" y="1537876"/>
                    <a:pt x="768938" y="1537876"/>
                  </a:cubicBezTo>
                  <a:cubicBezTo>
                    <a:pt x="344265" y="1537876"/>
                    <a:pt x="0" y="1193611"/>
                    <a:pt x="0" y="768938"/>
                  </a:cubicBezTo>
                  <a:cubicBezTo>
                    <a:pt x="0" y="344265"/>
                    <a:pt x="344265" y="0"/>
                    <a:pt x="768938" y="0"/>
                  </a:cubicBezTo>
                  <a:cubicBezTo>
                    <a:pt x="1193610" y="0"/>
                    <a:pt x="1537875" y="344265"/>
                    <a:pt x="1537875" y="768938"/>
                  </a:cubicBezTo>
                  <a:close/>
                </a:path>
              </a:pathLst>
            </a:custGeom>
            <a:solidFill>
              <a:schemeClr val="accent1"/>
            </a:solidFill>
            <a:ln w="59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 rot="18900000">
              <a:off x="-794304" y="5701162"/>
              <a:ext cx="2643500" cy="2643501"/>
            </a:xfrm>
            <a:custGeom>
              <a:avLst/>
              <a:gdLst>
                <a:gd name="connsiteX0" fmla="*/ 2643501 w 2643500"/>
                <a:gd name="connsiteY0" fmla="*/ 1321751 h 2643501"/>
                <a:gd name="connsiteX1" fmla="*/ 1321750 w 2643500"/>
                <a:gd name="connsiteY1" fmla="*/ 2643502 h 2643501"/>
                <a:gd name="connsiteX2" fmla="*/ 0 w 2643500"/>
                <a:gd name="connsiteY2" fmla="*/ 1321751 h 2643501"/>
                <a:gd name="connsiteX3" fmla="*/ 1321750 w 2643500"/>
                <a:gd name="connsiteY3" fmla="*/ 0 h 2643501"/>
                <a:gd name="connsiteX4" fmla="*/ 2643501 w 2643500"/>
                <a:gd name="connsiteY4" fmla="*/ 1321751 h 26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3500" h="2643501">
                  <a:moveTo>
                    <a:pt x="2643501" y="1321751"/>
                  </a:moveTo>
                  <a:cubicBezTo>
                    <a:pt x="2643501" y="2051734"/>
                    <a:pt x="2051733" y="2643502"/>
                    <a:pt x="1321750" y="2643502"/>
                  </a:cubicBezTo>
                  <a:cubicBezTo>
                    <a:pt x="591768" y="2643502"/>
                    <a:pt x="0" y="2051734"/>
                    <a:pt x="0" y="1321751"/>
                  </a:cubicBezTo>
                  <a:cubicBezTo>
                    <a:pt x="0" y="591768"/>
                    <a:pt x="591768" y="0"/>
                    <a:pt x="1321750" y="0"/>
                  </a:cubicBezTo>
                  <a:cubicBezTo>
                    <a:pt x="2051733" y="0"/>
                    <a:pt x="2643501" y="591768"/>
                    <a:pt x="2643501" y="1321751"/>
                  </a:cubicBezTo>
                  <a:close/>
                </a:path>
              </a:pathLst>
            </a:custGeom>
            <a:solidFill>
              <a:schemeClr val="accent1"/>
            </a:solidFill>
            <a:ln w="59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197079" y="5229689"/>
              <a:ext cx="232989" cy="232989"/>
            </a:xfrm>
            <a:custGeom>
              <a:avLst/>
              <a:gdLst>
                <a:gd name="connsiteX0" fmla="*/ 34125 w 232989"/>
                <a:gd name="connsiteY0" fmla="*/ 198864 h 232989"/>
                <a:gd name="connsiteX1" fmla="*/ 34125 w 232989"/>
                <a:gd name="connsiteY1" fmla="*/ 34125 h 232989"/>
                <a:gd name="connsiteX2" fmla="*/ 198864 w 232989"/>
                <a:gd name="connsiteY2" fmla="*/ 34125 h 232989"/>
                <a:gd name="connsiteX3" fmla="*/ 198864 w 232989"/>
                <a:gd name="connsiteY3" fmla="*/ 198864 h 232989"/>
                <a:gd name="connsiteX4" fmla="*/ 34125 w 232989"/>
                <a:gd name="connsiteY4" fmla="*/ 198864 h 2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89" h="232989">
                  <a:moveTo>
                    <a:pt x="34125" y="198864"/>
                  </a:moveTo>
                  <a:cubicBezTo>
                    <a:pt x="-11375" y="153364"/>
                    <a:pt x="-11375" y="79625"/>
                    <a:pt x="34125" y="34125"/>
                  </a:cubicBezTo>
                  <a:cubicBezTo>
                    <a:pt x="79625" y="-11375"/>
                    <a:pt x="153364" y="-11375"/>
                    <a:pt x="198864" y="34125"/>
                  </a:cubicBezTo>
                  <a:cubicBezTo>
                    <a:pt x="244364" y="79625"/>
                    <a:pt x="244364" y="153364"/>
                    <a:pt x="198864" y="198864"/>
                  </a:cubicBezTo>
                  <a:cubicBezTo>
                    <a:pt x="153364" y="244364"/>
                    <a:pt x="79625" y="244364"/>
                    <a:pt x="34125" y="198864"/>
                  </a:cubicBezTo>
                  <a:close/>
                </a:path>
              </a:pathLst>
            </a:custGeom>
            <a:solidFill>
              <a:schemeClr val="accent1"/>
            </a:solidFill>
            <a:ln w="59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799975" y="5185715"/>
              <a:ext cx="232980" cy="232980"/>
            </a:xfrm>
            <a:custGeom>
              <a:avLst/>
              <a:gdLst>
                <a:gd name="connsiteX0" fmla="*/ 78232 w 232980"/>
                <a:gd name="connsiteY0" fmla="*/ 6477 h 232980"/>
                <a:gd name="connsiteX1" fmla="*/ 226504 w 232980"/>
                <a:gd name="connsiteY1" fmla="*/ 78232 h 232980"/>
                <a:gd name="connsiteX2" fmla="*/ 154749 w 232980"/>
                <a:gd name="connsiteY2" fmla="*/ 226504 h 232980"/>
                <a:gd name="connsiteX3" fmla="*/ 6477 w 232980"/>
                <a:gd name="connsiteY3" fmla="*/ 154748 h 232980"/>
                <a:gd name="connsiteX4" fmla="*/ 78232 w 232980"/>
                <a:gd name="connsiteY4" fmla="*/ 6477 h 23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80" h="232980">
                  <a:moveTo>
                    <a:pt x="78232" y="6477"/>
                  </a:moveTo>
                  <a:cubicBezTo>
                    <a:pt x="139009" y="-14620"/>
                    <a:pt x="205341" y="17521"/>
                    <a:pt x="226504" y="78232"/>
                  </a:cubicBezTo>
                  <a:cubicBezTo>
                    <a:pt x="247600" y="139009"/>
                    <a:pt x="215459" y="205341"/>
                    <a:pt x="154749" y="226504"/>
                  </a:cubicBezTo>
                  <a:cubicBezTo>
                    <a:pt x="93972" y="247601"/>
                    <a:pt x="27639" y="215460"/>
                    <a:pt x="6477" y="154748"/>
                  </a:cubicBezTo>
                  <a:cubicBezTo>
                    <a:pt x="-14620" y="93971"/>
                    <a:pt x="17521" y="27639"/>
                    <a:pt x="78232" y="6477"/>
                  </a:cubicBezTo>
                  <a:close/>
                </a:path>
              </a:pathLst>
            </a:custGeom>
            <a:solidFill>
              <a:schemeClr val="accent1"/>
            </a:solidFill>
            <a:ln w="59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1" name="任意多边形: 形状 20"/>
          <p:cNvSpPr/>
          <p:nvPr/>
        </p:nvSpPr>
        <p:spPr>
          <a:xfrm>
            <a:off x="9286327" y="-1102875"/>
            <a:ext cx="3950446" cy="3950453"/>
          </a:xfrm>
          <a:custGeom>
            <a:avLst/>
            <a:gdLst>
              <a:gd name="connsiteX0" fmla="*/ 3950446 w 3950446"/>
              <a:gd name="connsiteY0" fmla="*/ 1975227 h 3950453"/>
              <a:gd name="connsiteX1" fmla="*/ 1975223 w 3950446"/>
              <a:gd name="connsiteY1" fmla="*/ 3950454 h 3950453"/>
              <a:gd name="connsiteX2" fmla="*/ 0 w 3950446"/>
              <a:gd name="connsiteY2" fmla="*/ 1975227 h 3950453"/>
              <a:gd name="connsiteX3" fmla="*/ 1975223 w 3950446"/>
              <a:gd name="connsiteY3" fmla="*/ 0 h 3950453"/>
              <a:gd name="connsiteX4" fmla="*/ 3950446 w 3950446"/>
              <a:gd name="connsiteY4" fmla="*/ 1975227 h 395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0446" h="3950453">
                <a:moveTo>
                  <a:pt x="3950446" y="1975227"/>
                </a:moveTo>
                <a:cubicBezTo>
                  <a:pt x="3950446" y="3066115"/>
                  <a:pt x="3066109" y="3950454"/>
                  <a:pt x="1975223" y="3950454"/>
                </a:cubicBezTo>
                <a:cubicBezTo>
                  <a:pt x="884337" y="3950454"/>
                  <a:pt x="0" y="3066115"/>
                  <a:pt x="0" y="1975227"/>
                </a:cubicBezTo>
                <a:cubicBezTo>
                  <a:pt x="0" y="884339"/>
                  <a:pt x="884337" y="0"/>
                  <a:pt x="1975223" y="0"/>
                </a:cubicBezTo>
                <a:cubicBezTo>
                  <a:pt x="3066109" y="0"/>
                  <a:pt x="3950446" y="884339"/>
                  <a:pt x="3950446" y="197522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rot="18900000">
            <a:off x="-472243" y="3265977"/>
            <a:ext cx="1507927" cy="1507930"/>
          </a:xfrm>
          <a:custGeom>
            <a:avLst/>
            <a:gdLst>
              <a:gd name="connsiteX0" fmla="*/ 1507928 w 1507927"/>
              <a:gd name="connsiteY0" fmla="*/ 753965 h 1507930"/>
              <a:gd name="connsiteX1" fmla="*/ 753964 w 1507927"/>
              <a:gd name="connsiteY1" fmla="*/ 1507930 h 1507930"/>
              <a:gd name="connsiteX2" fmla="*/ 0 w 1507927"/>
              <a:gd name="connsiteY2" fmla="*/ 753965 h 1507930"/>
              <a:gd name="connsiteX3" fmla="*/ 753964 w 1507927"/>
              <a:gd name="connsiteY3" fmla="*/ 0 h 1507930"/>
              <a:gd name="connsiteX4" fmla="*/ 1507928 w 1507927"/>
              <a:gd name="connsiteY4" fmla="*/ 753965 h 150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7927" h="1507930">
                <a:moveTo>
                  <a:pt x="1507928" y="753965"/>
                </a:moveTo>
                <a:cubicBezTo>
                  <a:pt x="1507928" y="1170369"/>
                  <a:pt x="1170366" y="1507930"/>
                  <a:pt x="753964" y="1507930"/>
                </a:cubicBezTo>
                <a:cubicBezTo>
                  <a:pt x="337561" y="1507930"/>
                  <a:pt x="0" y="1170369"/>
                  <a:pt x="0" y="753965"/>
                </a:cubicBezTo>
                <a:cubicBezTo>
                  <a:pt x="0" y="337562"/>
                  <a:pt x="337561" y="0"/>
                  <a:pt x="753964" y="0"/>
                </a:cubicBezTo>
                <a:cubicBezTo>
                  <a:pt x="1170366" y="0"/>
                  <a:pt x="1507928" y="337562"/>
                  <a:pt x="1507928" y="753965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>
            <a:off x="419481" y="1791721"/>
            <a:ext cx="608039" cy="608040"/>
          </a:xfrm>
          <a:custGeom>
            <a:avLst/>
            <a:gdLst>
              <a:gd name="connsiteX0" fmla="*/ 175521 w 608039"/>
              <a:gd name="connsiteY0" fmla="*/ 28566 h 608040"/>
              <a:gd name="connsiteX1" fmla="*/ 579473 w 608039"/>
              <a:gd name="connsiteY1" fmla="*/ 175522 h 608040"/>
              <a:gd name="connsiteX2" fmla="*/ 432518 w 608039"/>
              <a:gd name="connsiteY2" fmla="*/ 579474 h 608040"/>
              <a:gd name="connsiteX3" fmla="*/ 28566 w 608039"/>
              <a:gd name="connsiteY3" fmla="*/ 432519 h 608040"/>
              <a:gd name="connsiteX4" fmla="*/ 175521 w 608039"/>
              <a:gd name="connsiteY4" fmla="*/ 28566 h 60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039" h="608040">
                <a:moveTo>
                  <a:pt x="175521" y="28566"/>
                </a:moveTo>
                <a:cubicBezTo>
                  <a:pt x="327686" y="-42402"/>
                  <a:pt x="508505" y="23420"/>
                  <a:pt x="579473" y="175522"/>
                </a:cubicBezTo>
                <a:cubicBezTo>
                  <a:pt x="650441" y="327687"/>
                  <a:pt x="584620" y="508506"/>
                  <a:pt x="432518" y="579474"/>
                </a:cubicBezTo>
                <a:cubicBezTo>
                  <a:pt x="280353" y="650442"/>
                  <a:pt x="99534" y="584621"/>
                  <a:pt x="28566" y="432519"/>
                </a:cubicBezTo>
                <a:cubicBezTo>
                  <a:pt x="-42402" y="280354"/>
                  <a:pt x="23420" y="99534"/>
                  <a:pt x="175521" y="2856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>
            <a:off x="11129654" y="5184255"/>
            <a:ext cx="500203" cy="500204"/>
          </a:xfrm>
          <a:custGeom>
            <a:avLst/>
            <a:gdLst>
              <a:gd name="connsiteX0" fmla="*/ 144412 w 500203"/>
              <a:gd name="connsiteY0" fmla="*/ 23506 h 500204"/>
              <a:gd name="connsiteX1" fmla="*/ 476697 w 500203"/>
              <a:gd name="connsiteY1" fmla="*/ 144412 h 500204"/>
              <a:gd name="connsiteX2" fmla="*/ 355791 w 500203"/>
              <a:gd name="connsiteY2" fmla="*/ 476698 h 500204"/>
              <a:gd name="connsiteX3" fmla="*/ 23506 w 500203"/>
              <a:gd name="connsiteY3" fmla="*/ 355792 h 500204"/>
              <a:gd name="connsiteX4" fmla="*/ 144412 w 500203"/>
              <a:gd name="connsiteY4" fmla="*/ 23506 h 50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203" h="500204">
                <a:moveTo>
                  <a:pt x="144412" y="23506"/>
                </a:moveTo>
                <a:cubicBezTo>
                  <a:pt x="269575" y="-34882"/>
                  <a:pt x="418373" y="19249"/>
                  <a:pt x="476697" y="144412"/>
                </a:cubicBezTo>
                <a:cubicBezTo>
                  <a:pt x="535085" y="269576"/>
                  <a:pt x="480955" y="418374"/>
                  <a:pt x="355791" y="476698"/>
                </a:cubicBezTo>
                <a:cubicBezTo>
                  <a:pt x="230629" y="535087"/>
                  <a:pt x="81831" y="480955"/>
                  <a:pt x="23506" y="355792"/>
                </a:cubicBezTo>
                <a:cubicBezTo>
                  <a:pt x="-34882" y="230629"/>
                  <a:pt x="19249" y="81831"/>
                  <a:pt x="144412" y="2350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7615212" y="6742789"/>
            <a:ext cx="458082" cy="458110"/>
          </a:xfrm>
          <a:custGeom>
            <a:avLst/>
            <a:gdLst>
              <a:gd name="connsiteX0" fmla="*/ 132247 w 458082"/>
              <a:gd name="connsiteY0" fmla="*/ 21506 h 458110"/>
              <a:gd name="connsiteX1" fmla="*/ 436577 w 458082"/>
              <a:gd name="connsiteY1" fmla="*/ 132247 h 458110"/>
              <a:gd name="connsiteX2" fmla="*/ 325836 w 458082"/>
              <a:gd name="connsiteY2" fmla="*/ 436577 h 458110"/>
              <a:gd name="connsiteX3" fmla="*/ 21506 w 458082"/>
              <a:gd name="connsiteY3" fmla="*/ 325837 h 458110"/>
              <a:gd name="connsiteX4" fmla="*/ 132247 w 458082"/>
              <a:gd name="connsiteY4" fmla="*/ 21506 h 4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082" h="458110">
                <a:moveTo>
                  <a:pt x="132247" y="21506"/>
                </a:moveTo>
                <a:cubicBezTo>
                  <a:pt x="246863" y="-31927"/>
                  <a:pt x="383081" y="17630"/>
                  <a:pt x="436577" y="132247"/>
                </a:cubicBezTo>
                <a:cubicBezTo>
                  <a:pt x="490009" y="246863"/>
                  <a:pt x="440452" y="383082"/>
                  <a:pt x="325836" y="436577"/>
                </a:cubicBezTo>
                <a:cubicBezTo>
                  <a:pt x="211219" y="490074"/>
                  <a:pt x="74938" y="440453"/>
                  <a:pt x="21506" y="325837"/>
                </a:cubicBezTo>
                <a:cubicBezTo>
                  <a:pt x="-31926" y="211220"/>
                  <a:pt x="17630" y="74939"/>
                  <a:pt x="132247" y="2150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 rot="18900000">
            <a:off x="9118396" y="5525453"/>
            <a:ext cx="1357732" cy="1357734"/>
          </a:xfrm>
          <a:custGeom>
            <a:avLst/>
            <a:gdLst>
              <a:gd name="connsiteX0" fmla="*/ 1357732 w 1357732"/>
              <a:gd name="connsiteY0" fmla="*/ 678867 h 1357734"/>
              <a:gd name="connsiteX1" fmla="*/ 678866 w 1357732"/>
              <a:gd name="connsiteY1" fmla="*/ 1357734 h 1357734"/>
              <a:gd name="connsiteX2" fmla="*/ 0 w 1357732"/>
              <a:gd name="connsiteY2" fmla="*/ 678867 h 1357734"/>
              <a:gd name="connsiteX3" fmla="*/ 678866 w 1357732"/>
              <a:gd name="connsiteY3" fmla="*/ 0 h 1357734"/>
              <a:gd name="connsiteX4" fmla="*/ 1357732 w 1357732"/>
              <a:gd name="connsiteY4" fmla="*/ 678867 h 135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732" h="1357734">
                <a:moveTo>
                  <a:pt x="1357732" y="678867"/>
                </a:moveTo>
                <a:cubicBezTo>
                  <a:pt x="1357732" y="1053795"/>
                  <a:pt x="1053793" y="1357734"/>
                  <a:pt x="678866" y="1357734"/>
                </a:cubicBezTo>
                <a:cubicBezTo>
                  <a:pt x="303939" y="1357734"/>
                  <a:pt x="0" y="1053795"/>
                  <a:pt x="0" y="678867"/>
                </a:cubicBezTo>
                <a:cubicBezTo>
                  <a:pt x="0" y="303939"/>
                  <a:pt x="303939" y="0"/>
                  <a:pt x="678866" y="0"/>
                </a:cubicBezTo>
                <a:cubicBezTo>
                  <a:pt x="1053793" y="0"/>
                  <a:pt x="1357732" y="303939"/>
                  <a:pt x="1357732" y="6788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565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269273" y="-1042377"/>
            <a:ext cx="9744321" cy="8490132"/>
            <a:chOff x="2269273" y="-222066"/>
            <a:chExt cx="9744321" cy="8490132"/>
          </a:xfrm>
        </p:grpSpPr>
        <p:sp>
          <p:nvSpPr>
            <p:cNvPr id="28" name="任意多边形: 形状 27"/>
            <p:cNvSpPr/>
            <p:nvPr/>
          </p:nvSpPr>
          <p:spPr>
            <a:xfrm rot="19078048">
              <a:off x="7260654" y="-222066"/>
              <a:ext cx="1285273" cy="1285283"/>
            </a:xfrm>
            <a:custGeom>
              <a:avLst/>
              <a:gdLst>
                <a:gd name="connsiteX0" fmla="*/ 1285273 w 1285273"/>
                <a:gd name="connsiteY0" fmla="*/ 642642 h 1285283"/>
                <a:gd name="connsiteX1" fmla="*/ 642637 w 1285273"/>
                <a:gd name="connsiteY1" fmla="*/ 1285283 h 1285283"/>
                <a:gd name="connsiteX2" fmla="*/ 0 w 1285273"/>
                <a:gd name="connsiteY2" fmla="*/ 642642 h 1285283"/>
                <a:gd name="connsiteX3" fmla="*/ 642637 w 1285273"/>
                <a:gd name="connsiteY3" fmla="*/ 0 h 1285283"/>
                <a:gd name="connsiteX4" fmla="*/ 1285273 w 1285273"/>
                <a:gd name="connsiteY4" fmla="*/ 642642 h 128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273" h="1285283">
                  <a:moveTo>
                    <a:pt x="1285273" y="642642"/>
                  </a:moveTo>
                  <a:cubicBezTo>
                    <a:pt x="1285273" y="997563"/>
                    <a:pt x="997555" y="1285283"/>
                    <a:pt x="642637" y="1285283"/>
                  </a:cubicBezTo>
                  <a:cubicBezTo>
                    <a:pt x="287718" y="1285283"/>
                    <a:pt x="0" y="997563"/>
                    <a:pt x="0" y="642642"/>
                  </a:cubicBezTo>
                  <a:cubicBezTo>
                    <a:pt x="0" y="287720"/>
                    <a:pt x="287719" y="0"/>
                    <a:pt x="642637" y="0"/>
                  </a:cubicBezTo>
                  <a:cubicBezTo>
                    <a:pt x="997555" y="0"/>
                    <a:pt x="1285273" y="287720"/>
                    <a:pt x="1285273" y="642642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68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 rot="16929448">
              <a:off x="2269276" y="99359"/>
              <a:ext cx="827087" cy="827094"/>
            </a:xfrm>
            <a:custGeom>
              <a:avLst/>
              <a:gdLst>
                <a:gd name="connsiteX0" fmla="*/ 827088 w 827087"/>
                <a:gd name="connsiteY0" fmla="*/ 413547 h 827094"/>
                <a:gd name="connsiteX1" fmla="*/ 413544 w 827087"/>
                <a:gd name="connsiteY1" fmla="*/ 827094 h 827094"/>
                <a:gd name="connsiteX2" fmla="*/ 0 w 827087"/>
                <a:gd name="connsiteY2" fmla="*/ 413547 h 827094"/>
                <a:gd name="connsiteX3" fmla="*/ 413544 w 827087"/>
                <a:gd name="connsiteY3" fmla="*/ 0 h 827094"/>
                <a:gd name="connsiteX4" fmla="*/ 827088 w 827087"/>
                <a:gd name="connsiteY4" fmla="*/ 413547 h 82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087" h="827094">
                  <a:moveTo>
                    <a:pt x="827088" y="413547"/>
                  </a:moveTo>
                  <a:cubicBezTo>
                    <a:pt x="827088" y="641943"/>
                    <a:pt x="641938" y="827094"/>
                    <a:pt x="413544" y="827094"/>
                  </a:cubicBezTo>
                  <a:cubicBezTo>
                    <a:pt x="185150" y="827094"/>
                    <a:pt x="0" y="641943"/>
                    <a:pt x="0" y="413547"/>
                  </a:cubicBezTo>
                  <a:cubicBezTo>
                    <a:pt x="0" y="185151"/>
                    <a:pt x="185150" y="0"/>
                    <a:pt x="413544" y="0"/>
                  </a:cubicBezTo>
                  <a:cubicBezTo>
                    <a:pt x="641938" y="0"/>
                    <a:pt x="827088" y="185151"/>
                    <a:pt x="827088" y="413547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68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 rot="178049">
              <a:off x="11041977" y="7440972"/>
              <a:ext cx="827087" cy="827094"/>
            </a:xfrm>
            <a:custGeom>
              <a:avLst/>
              <a:gdLst>
                <a:gd name="connsiteX0" fmla="*/ 827088 w 827087"/>
                <a:gd name="connsiteY0" fmla="*/ 413548 h 827094"/>
                <a:gd name="connsiteX1" fmla="*/ 413544 w 827087"/>
                <a:gd name="connsiteY1" fmla="*/ 827095 h 827094"/>
                <a:gd name="connsiteX2" fmla="*/ 0 w 827087"/>
                <a:gd name="connsiteY2" fmla="*/ 413548 h 827094"/>
                <a:gd name="connsiteX3" fmla="*/ 413544 w 827087"/>
                <a:gd name="connsiteY3" fmla="*/ 0 h 827094"/>
                <a:gd name="connsiteX4" fmla="*/ 827088 w 827087"/>
                <a:gd name="connsiteY4" fmla="*/ 413548 h 82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087" h="827094">
                  <a:moveTo>
                    <a:pt x="827088" y="413548"/>
                  </a:moveTo>
                  <a:cubicBezTo>
                    <a:pt x="827088" y="641944"/>
                    <a:pt x="641938" y="827095"/>
                    <a:pt x="413544" y="827095"/>
                  </a:cubicBezTo>
                  <a:cubicBezTo>
                    <a:pt x="185150" y="827095"/>
                    <a:pt x="0" y="641944"/>
                    <a:pt x="0" y="413548"/>
                  </a:cubicBezTo>
                  <a:cubicBezTo>
                    <a:pt x="0" y="185151"/>
                    <a:pt x="185150" y="0"/>
                    <a:pt x="413544" y="0"/>
                  </a:cubicBezTo>
                  <a:cubicBezTo>
                    <a:pt x="641938" y="0"/>
                    <a:pt x="827088" y="185151"/>
                    <a:pt x="827088" y="41354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68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 rot="16946248">
              <a:off x="11416282" y="3961150"/>
              <a:ext cx="597310" cy="597315"/>
            </a:xfrm>
            <a:custGeom>
              <a:avLst/>
              <a:gdLst>
                <a:gd name="connsiteX0" fmla="*/ 597311 w 597310"/>
                <a:gd name="connsiteY0" fmla="*/ 298658 h 597315"/>
                <a:gd name="connsiteX1" fmla="*/ 298655 w 597310"/>
                <a:gd name="connsiteY1" fmla="*/ 597315 h 597315"/>
                <a:gd name="connsiteX2" fmla="*/ 0 w 597310"/>
                <a:gd name="connsiteY2" fmla="*/ 298658 h 597315"/>
                <a:gd name="connsiteX3" fmla="*/ 298655 w 597310"/>
                <a:gd name="connsiteY3" fmla="*/ 0 h 597315"/>
                <a:gd name="connsiteX4" fmla="*/ 597311 w 597310"/>
                <a:gd name="connsiteY4" fmla="*/ 298658 h 59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10" h="597315">
                  <a:moveTo>
                    <a:pt x="597311" y="298658"/>
                  </a:moveTo>
                  <a:cubicBezTo>
                    <a:pt x="597311" y="463602"/>
                    <a:pt x="463598" y="597315"/>
                    <a:pt x="298655" y="597315"/>
                  </a:cubicBezTo>
                  <a:cubicBezTo>
                    <a:pt x="133712" y="597315"/>
                    <a:pt x="0" y="463602"/>
                    <a:pt x="0" y="298658"/>
                  </a:cubicBezTo>
                  <a:cubicBezTo>
                    <a:pt x="0" y="133714"/>
                    <a:pt x="133712" y="0"/>
                    <a:pt x="298655" y="0"/>
                  </a:cubicBezTo>
                  <a:cubicBezTo>
                    <a:pt x="463598" y="0"/>
                    <a:pt x="597311" y="133714"/>
                    <a:pt x="597311" y="298658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68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18" name="图形 1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58147"/>
          <a:stretch>
            <a:fillRect/>
          </a:stretch>
        </p:blipFill>
        <p:spPr>
          <a:xfrm rot="684507">
            <a:off x="5906288" y="-756400"/>
            <a:ext cx="2302213" cy="1688261"/>
          </a:xfrm>
          <a:custGeom>
            <a:avLst/>
            <a:gdLst>
              <a:gd name="connsiteX0" fmla="*/ 0 w 2302213"/>
              <a:gd name="connsiteY0" fmla="*/ 0 h 1688261"/>
              <a:gd name="connsiteX1" fmla="*/ 2302213 w 2302213"/>
              <a:gd name="connsiteY1" fmla="*/ 0 h 1688261"/>
              <a:gd name="connsiteX2" fmla="*/ 2302213 w 2302213"/>
              <a:gd name="connsiteY2" fmla="*/ 1688261 h 1688261"/>
              <a:gd name="connsiteX3" fmla="*/ 340672 w 2302213"/>
              <a:gd name="connsiteY3" fmla="*/ 1688261 h 168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2213" h="1688261">
                <a:moveTo>
                  <a:pt x="0" y="0"/>
                </a:moveTo>
                <a:lnTo>
                  <a:pt x="2302213" y="0"/>
                </a:lnTo>
                <a:lnTo>
                  <a:pt x="2302213" y="1688261"/>
                </a:lnTo>
                <a:lnTo>
                  <a:pt x="340672" y="1688261"/>
                </a:lnTo>
                <a:close/>
              </a:path>
            </a:pathLst>
          </a:custGeom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9618797" y="-228601"/>
            <a:ext cx="3293291" cy="313918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46516">
            <a:off x="8432286" y="5492254"/>
            <a:ext cx="3224938" cy="192513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4901" y="3838574"/>
            <a:ext cx="1396811" cy="3362325"/>
          </a:xfrm>
          <a:prstGeom prst="rect">
            <a:avLst/>
          </a:prstGeom>
        </p:spPr>
      </p:pic>
      <p:sp>
        <p:nvSpPr>
          <p:cNvPr id="2" name="矩形: 圆角 1"/>
          <p:cNvSpPr/>
          <p:nvPr>
            <p:custDataLst>
              <p:tags r:id="rId9"/>
            </p:custDataLst>
          </p:nvPr>
        </p:nvSpPr>
        <p:spPr>
          <a:xfrm rot="16200000">
            <a:off x="5837555" y="1348740"/>
            <a:ext cx="516890" cy="512953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010600030101010101" charset="-122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Text1"/>
          <p:cNvSpPr txBox="1"/>
          <p:nvPr>
            <p:custDataLst>
              <p:tags r:id="rId10"/>
            </p:custDataLst>
          </p:nvPr>
        </p:nvSpPr>
        <p:spPr>
          <a:xfrm>
            <a:off x="3768090" y="3705860"/>
            <a:ext cx="465582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alt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2"/>
          <p:cNvSpPr txBox="1"/>
          <p:nvPr>
            <p:custDataLst>
              <p:tags r:id="rId11"/>
            </p:custDataLst>
          </p:nvPr>
        </p:nvSpPr>
        <p:spPr>
          <a:xfrm>
            <a:off x="4006092" y="5184255"/>
            <a:ext cx="4179816" cy="434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2024.09.20</a:t>
            </a:r>
            <a:endParaRPr lang="en-US" altLang="zh-CN" sz="1600" dirty="0">
              <a:solidFill>
                <a:schemeClr val="tx1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Text4"/>
          <p:cNvSpPr txBox="1"/>
          <p:nvPr>
            <p:custDataLst>
              <p:tags r:id="rId12"/>
            </p:custDataLst>
          </p:nvPr>
        </p:nvSpPr>
        <p:spPr>
          <a:xfrm>
            <a:off x="553720" y="904808"/>
            <a:ext cx="11085830" cy="23863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b="1" dirty="0">
                <a:latin typeface="微软雅黑" panose="020B0503020204020204" charset="-122"/>
                <a:ea typeface="微软雅黑" panose="020B0503020204020204" charset="-122"/>
              </a:rPr>
              <a:t>谢谢观看</a:t>
            </a:r>
            <a:endParaRPr lang="en-US" altLang="zh-CN" sz="7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1"/>
          <a:srcRect l="11017" r="34970"/>
        </p:blipFill>
        <p:spPr>
          <a:xfrm>
            <a:off x="8156575" y="1536700"/>
            <a:ext cx="3495600" cy="431546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rcRect l="17546" r="28089"/>
          <a:stretch>
            <a:fillRect/>
          </a:stretch>
        </p:blipFill>
        <p:spPr>
          <a:xfrm>
            <a:off x="4273550" y="1576705"/>
            <a:ext cx="3495600" cy="4288104"/>
          </a:xfrm>
          <a:prstGeom prst="rect">
            <a:avLst/>
          </a:prstGeom>
        </p:spPr>
      </p:pic>
      <p:pic>
        <p:nvPicPr>
          <p:cNvPr id="5" name="图片 4"/>
          <p:cNvPicPr/>
          <p:nvPr>
            <p:custDataLst>
              <p:tags r:id="rId3"/>
            </p:custDataLst>
          </p:nvPr>
        </p:nvPicPr>
        <p:blipFill>
          <a:blip r:embed="rId4"/>
          <a:srcRect l="27459" r="27969" b="652"/>
          <a:stretch>
            <a:fillRect/>
          </a:stretch>
        </p:blipFill>
        <p:spPr>
          <a:xfrm>
            <a:off x="386715" y="1544955"/>
            <a:ext cx="3495600" cy="4316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10743" y="996835"/>
            <a:ext cx="1138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E7E6E6">
                    <a:lumMod val="50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1600" dirty="0">
              <a:solidFill>
                <a:srgbClr val="E7E6E6">
                  <a:lumMod val="50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1279" y="4736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目录</a:t>
            </a:r>
            <a:endParaRPr lang="zh-CN" altLang="en-US" sz="28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0339" y="0"/>
            <a:ext cx="1412417" cy="76944"/>
          </a:xfrm>
          <a:prstGeom prst="rect">
            <a:avLst/>
          </a:prstGeom>
          <a:gradFill>
            <a:gsLst>
              <a:gs pos="15000">
                <a:srgbClr val="EF473A"/>
              </a:gs>
              <a:gs pos="100000">
                <a:srgbClr val="CB2D3E"/>
              </a:gs>
            </a:gsLst>
            <a:lin ang="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385089" y="1544855"/>
            <a:ext cx="3497301" cy="4320119"/>
          </a:xfrm>
          <a:prstGeom prst="rect">
            <a:avLst/>
          </a:prstGeom>
          <a:solidFill>
            <a:sysClr val="windowText" lastClr="000000">
              <a:alpha val="4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3291106" y="5044349"/>
            <a:ext cx="595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gradFill>
                  <a:gsLst>
                    <a:gs pos="0">
                      <a:srgbClr val="CB2D3E"/>
                    </a:gs>
                    <a:gs pos="100000">
                      <a:srgbClr val="EF473A"/>
                    </a:gs>
                  </a:gsLst>
                  <a:lin ang="2700000" scaled="1"/>
                </a:gradFill>
                <a:latin typeface="DIN Pro Cond Bold" panose="020B0806020101010102" pitchFamily="34" charset="0"/>
                <a:cs typeface="DIN Pro Cond Bold" panose="020B0806020101010102" pitchFamily="34" charset="0"/>
              </a:rPr>
              <a:t>01</a:t>
            </a:r>
            <a:endParaRPr lang="zh-CN" altLang="en-US" sz="4000" dirty="0">
              <a:gradFill>
                <a:gsLst>
                  <a:gs pos="0">
                    <a:srgbClr val="CB2D3E"/>
                  </a:gs>
                  <a:gs pos="100000">
                    <a:srgbClr val="EF473A"/>
                  </a:gs>
                </a:gsLst>
                <a:lin ang="2700000" scaled="1"/>
              </a:gra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31" name="矩形 30"/>
          <p:cNvSpPr/>
          <p:nvPr>
            <p:custDataLst>
              <p:tags r:id="rId7"/>
            </p:custDataLst>
          </p:nvPr>
        </p:nvSpPr>
        <p:spPr>
          <a:xfrm>
            <a:off x="4272559" y="1536600"/>
            <a:ext cx="3497301" cy="4320119"/>
          </a:xfrm>
          <a:prstGeom prst="rect">
            <a:avLst/>
          </a:prstGeom>
          <a:solidFill>
            <a:sysClr val="windowText" lastClr="000000">
              <a:alpha val="4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>
            <p:custDataLst>
              <p:tags r:id="rId8"/>
            </p:custDataLst>
          </p:nvPr>
        </p:nvSpPr>
        <p:spPr>
          <a:xfrm>
            <a:off x="8160664" y="1544855"/>
            <a:ext cx="3497301" cy="4320119"/>
          </a:xfrm>
          <a:prstGeom prst="rect">
            <a:avLst/>
          </a:prstGeom>
          <a:solidFill>
            <a:sysClr val="windowText" lastClr="000000">
              <a:alpha val="4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9"/>
            </p:custDataLst>
          </p:nvPr>
        </p:nvSpPr>
        <p:spPr>
          <a:xfrm>
            <a:off x="751661" y="2142967"/>
            <a:ext cx="18084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200" b="1" dirty="0">
                <a:solidFill>
                  <a:sysClr val="window" lastClr="FFFFFF"/>
                </a:solidFill>
                <a:latin typeface="微软雅黑" panose="020B0503020204020204" charset="-122"/>
              </a:rPr>
              <a:t>应用背景</a:t>
            </a:r>
            <a:endParaRPr lang="zh-CN" sz="32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3200" b="1" dirty="0">
                <a:solidFill>
                  <a:sysClr val="window" lastClr="FFFFFF"/>
                </a:solidFill>
                <a:latin typeface="微软雅黑" panose="020B0503020204020204" charset="-122"/>
              </a:rPr>
              <a:t>市场需求</a:t>
            </a:r>
            <a:endParaRPr lang="zh-CN" sz="32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0"/>
            </p:custDataLst>
          </p:nvPr>
        </p:nvSpPr>
        <p:spPr>
          <a:xfrm>
            <a:off x="4454981" y="2142967"/>
            <a:ext cx="18084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200" b="1" dirty="0">
                <a:solidFill>
                  <a:sysClr val="window" lastClr="FFFFFF"/>
                </a:solidFill>
                <a:latin typeface="微软雅黑" panose="020B0503020204020204" charset="-122"/>
              </a:rPr>
              <a:t>代码展示</a:t>
            </a:r>
            <a:endParaRPr lang="zh-CN" sz="32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3200" b="1" dirty="0">
                <a:solidFill>
                  <a:sysClr val="window" lastClr="FFFFFF"/>
                </a:solidFill>
                <a:latin typeface="微软雅黑" panose="020B0503020204020204" charset="-122"/>
              </a:rPr>
              <a:t>原理说明</a:t>
            </a:r>
            <a:endParaRPr lang="zh-CN" sz="32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3200" b="1" dirty="0">
                <a:solidFill>
                  <a:sysClr val="window" lastClr="FFFFFF"/>
                </a:solidFill>
                <a:latin typeface="微软雅黑" panose="020B0503020204020204" charset="-122"/>
              </a:rPr>
              <a:t>实机展示</a:t>
            </a:r>
            <a:endParaRPr lang="zh-CN" sz="32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1"/>
            </p:custDataLst>
          </p:nvPr>
        </p:nvSpPr>
        <p:spPr>
          <a:xfrm>
            <a:off x="8155759" y="2142967"/>
            <a:ext cx="18084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200" b="1" dirty="0">
                <a:solidFill>
                  <a:sysClr val="window" lastClr="FFFFFF"/>
                </a:solidFill>
                <a:latin typeface="微软雅黑" panose="020B0503020204020204" charset="-122"/>
              </a:rPr>
              <a:t>应用前景</a:t>
            </a:r>
            <a:endParaRPr lang="zh-CN" sz="32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3200" b="1" dirty="0">
                <a:solidFill>
                  <a:sysClr val="window" lastClr="FFFFFF"/>
                </a:solidFill>
                <a:latin typeface="微软雅黑" panose="020B0503020204020204" charset="-122"/>
              </a:rPr>
              <a:t>未来改进</a:t>
            </a:r>
            <a:endParaRPr lang="zh-CN" sz="3200" b="1" dirty="0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6994426" y="5044349"/>
            <a:ext cx="595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gradFill>
                  <a:gsLst>
                    <a:gs pos="0">
                      <a:srgbClr val="CB2D3E"/>
                    </a:gs>
                    <a:gs pos="100000">
                      <a:srgbClr val="EF473A"/>
                    </a:gs>
                  </a:gsLst>
                  <a:lin ang="2700000" scaled="1"/>
                </a:gradFill>
                <a:latin typeface="DIN Pro Cond Bold" panose="020B0806020101010102" pitchFamily="34" charset="0"/>
                <a:cs typeface="DIN Pro Cond Bold" panose="020B0806020101010102" pitchFamily="34" charset="0"/>
              </a:rPr>
              <a:t>02</a:t>
            </a:r>
            <a:endParaRPr lang="zh-CN" altLang="en-US" sz="4000" dirty="0">
              <a:gradFill>
                <a:gsLst>
                  <a:gs pos="0">
                    <a:srgbClr val="CB2D3E"/>
                  </a:gs>
                  <a:gs pos="100000">
                    <a:srgbClr val="EF473A"/>
                  </a:gs>
                </a:gsLst>
                <a:lin ang="2700000" scaled="1"/>
              </a:gra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13"/>
            </p:custDataLst>
          </p:nvPr>
        </p:nvSpPr>
        <p:spPr>
          <a:xfrm>
            <a:off x="10701536" y="5044349"/>
            <a:ext cx="595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gradFill>
                  <a:gsLst>
                    <a:gs pos="0">
                      <a:srgbClr val="CB2D3E"/>
                    </a:gs>
                    <a:gs pos="100000">
                      <a:srgbClr val="EF473A"/>
                    </a:gs>
                  </a:gsLst>
                  <a:lin ang="2700000" scaled="1"/>
                </a:gradFill>
                <a:latin typeface="DIN Pro Cond Bold" panose="020B0806020101010102" pitchFamily="34" charset="0"/>
                <a:cs typeface="DIN Pro Cond Bold" panose="020B0806020101010102" pitchFamily="34" charset="0"/>
              </a:rPr>
              <a:t>03</a:t>
            </a:r>
            <a:endParaRPr lang="zh-CN" altLang="en-US" sz="4000" dirty="0">
              <a:gradFill>
                <a:gsLst>
                  <a:gs pos="0">
                    <a:srgbClr val="CB2D3E"/>
                  </a:gs>
                  <a:gs pos="100000">
                    <a:srgbClr val="EF473A"/>
                  </a:gs>
                </a:gsLst>
                <a:lin ang="2700000" scaled="1"/>
              </a:gradFill>
              <a:latin typeface="DIN Pro Cond Bold" panose="020B0806020101010102" pitchFamily="34" charset="0"/>
              <a:cs typeface="DIN Pro Cond Bold" panose="020B0806020101010102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80339" y="0"/>
            <a:ext cx="1412417" cy="76944"/>
          </a:xfrm>
          <a:prstGeom prst="rect">
            <a:avLst/>
          </a:prstGeom>
          <a:gradFill>
            <a:gsLst>
              <a:gs pos="15000">
                <a:srgbClr val="EF473A"/>
              </a:gs>
              <a:gs pos="100000">
                <a:srgbClr val="CB2D3E"/>
              </a:gs>
            </a:gsLst>
            <a:lin ang="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1000" y="473710"/>
            <a:ext cx="2813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背景与需求</a:t>
            </a:r>
            <a:endParaRPr lang="zh-CN" altLang="en-US" sz="28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0339" y="1672455"/>
            <a:ext cx="2714274" cy="1429091"/>
          </a:xfrm>
          <a:prstGeom prst="rect">
            <a:avLst/>
          </a:prstGeom>
          <a:gradFill flip="none" rotWithShape="1">
            <a:gsLst>
              <a:gs pos="0">
                <a:srgbClr val="CB2D3E"/>
              </a:gs>
              <a:gs pos="100000">
                <a:srgbClr val="EF473A"/>
              </a:gs>
            </a:gsLst>
            <a:lin ang="2700000" scaled="1"/>
            <a:tileRect/>
          </a:gradFill>
          <a:ln w="25400" cap="flat" cmpd="sng" algn="ctr">
            <a:gradFill flip="none" rotWithShape="1"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5475" y="1858645"/>
            <a:ext cx="2382520" cy="941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ysClr val="window" lastClr="FFFFFF"/>
                </a:solidFill>
              </a:rPr>
              <a:t>Ekman</a:t>
            </a:r>
            <a:r>
              <a:rPr lang="zh-CN" altLang="en-US" sz="3200" b="1" dirty="0">
                <a:solidFill>
                  <a:sysClr val="window" lastClr="FFFFFF"/>
                </a:solidFill>
              </a:rPr>
              <a:t>实验</a:t>
            </a:r>
            <a:endParaRPr lang="zh-CN" altLang="en-US" sz="3200" b="1" dirty="0">
              <a:solidFill>
                <a:sysClr val="window" lastClr="FFFFFF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81726" y="1672455"/>
            <a:ext cx="2714274" cy="1429092"/>
          </a:xfrm>
          <a:prstGeom prst="rect">
            <a:avLst/>
          </a:prstGeom>
          <a:noFill/>
          <a:ln w="25400" cap="flat" cmpd="sng" algn="ctr">
            <a:gradFill flip="none" rotWithShape="1"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26705" y="1858609"/>
            <a:ext cx="22148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32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人的社会性</a:t>
            </a:r>
            <a:endParaRPr lang="zh-CN" sz="32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83113" y="1672455"/>
            <a:ext cx="3500246" cy="1429092"/>
          </a:xfrm>
          <a:prstGeom prst="rect">
            <a:avLst/>
          </a:prstGeom>
          <a:noFill/>
          <a:ln w="25400" cap="flat" cmpd="sng" algn="ctr">
            <a:gradFill flip="none" rotWithShape="1"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70699" y="1858609"/>
            <a:ext cx="30276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32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社会生活的需求</a:t>
            </a:r>
            <a:endParaRPr lang="zh-CN" sz="32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6470015" y="3662680"/>
            <a:ext cx="5059680" cy="2520315"/>
            <a:chOff x="6075389" y="4245756"/>
            <a:chExt cx="3170762" cy="565604"/>
          </a:xfrm>
        </p:grpSpPr>
        <p:sp>
          <p:nvSpPr>
            <p:cNvPr id="52" name="矩形: 圆角 51"/>
            <p:cNvSpPr/>
            <p:nvPr>
              <p:custDataLst>
                <p:tags r:id="rId2"/>
              </p:custDataLst>
            </p:nvPr>
          </p:nvSpPr>
          <p:spPr>
            <a:xfrm>
              <a:off x="6075389" y="4245756"/>
              <a:ext cx="3170762" cy="565604"/>
            </a:xfrm>
            <a:prstGeom prst="roundRect">
              <a:avLst>
                <a:gd name="adj" fmla="val 17419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3"/>
              </p:custDataLst>
            </p:nvPr>
          </p:nvSpPr>
          <p:spPr>
            <a:xfrm>
              <a:off x="6239737" y="4296060"/>
              <a:ext cx="2778794" cy="4907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800" b="1" dirty="0"/>
                <a:t>世界各地的人群，即使存在种族、文化、社会的差异，都能通过彼此的声音完成基本的情绪识别和理解，存在着一致性</a:t>
              </a:r>
              <a:endParaRPr lang="zh-CN" altLang="en-US" sz="2800" b="1" dirty="0"/>
            </a:p>
          </p:txBody>
        </p:sp>
      </p:grpSp>
      <p:pic>
        <p:nvPicPr>
          <p:cNvPr id="5" name="图片 4"/>
          <p:cNvPicPr/>
          <p:nvPr/>
        </p:nvPicPr>
        <p:blipFill>
          <a:blip r:embed="rId4"/>
          <a:srcRect r="19886" b="54287"/>
          <a:stretch>
            <a:fillRect/>
          </a:stretch>
        </p:blipFill>
        <p:spPr>
          <a:xfrm>
            <a:off x="480060" y="3662680"/>
            <a:ext cx="5616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80339" y="0"/>
            <a:ext cx="1412417" cy="76944"/>
          </a:xfrm>
          <a:prstGeom prst="rect">
            <a:avLst/>
          </a:prstGeom>
          <a:gradFill>
            <a:gsLst>
              <a:gs pos="15000">
                <a:srgbClr val="EF473A"/>
              </a:gs>
              <a:gs pos="100000">
                <a:srgbClr val="CB2D3E"/>
              </a:gs>
            </a:gsLst>
            <a:lin ang="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1000" y="473710"/>
            <a:ext cx="2813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背景与需求</a:t>
            </a:r>
            <a:endParaRPr lang="zh-CN" altLang="en-US" sz="28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0974" y="1672455"/>
            <a:ext cx="2714274" cy="1429091"/>
          </a:xfrm>
          <a:prstGeom prst="rect">
            <a:avLst/>
          </a:prstGeom>
          <a:noFill/>
          <a:ln w="25400" cap="flat" cmpd="sng" algn="ctr">
            <a:gradFill flip="none" rotWithShape="1"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5318" y="1858609"/>
            <a:ext cx="2138045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Ekman</a:t>
            </a:r>
            <a:r>
              <a:rPr lang="zh-CN" altLang="en-US" sz="32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实验</a:t>
            </a:r>
            <a:endParaRPr lang="zh-CN" altLang="en-US" sz="32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81726" y="1672455"/>
            <a:ext cx="2714274" cy="1429092"/>
          </a:xfrm>
          <a:prstGeom prst="rect">
            <a:avLst/>
          </a:prstGeom>
          <a:gradFill flip="none" rotWithShape="1">
            <a:gsLst>
              <a:gs pos="0">
                <a:srgbClr val="CB2D3E"/>
              </a:gs>
              <a:gs pos="100000">
                <a:srgbClr val="EF473A"/>
              </a:gs>
            </a:gsLst>
            <a:lin ang="2700000" scaled="1"/>
            <a:tileRect/>
          </a:gradFill>
          <a:ln w="25400" cap="flat" cmpd="sng" algn="ctr">
            <a:gradFill flip="none" rotWithShape="1"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26705" y="1858609"/>
            <a:ext cx="22148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3200" b="1" dirty="0">
                <a:solidFill>
                  <a:sysClr val="window" lastClr="FFFFFF"/>
                </a:solidFill>
              </a:rPr>
              <a:t>人的社会性</a:t>
            </a:r>
            <a:endParaRPr lang="zh-CN" sz="3200" b="1" dirty="0">
              <a:solidFill>
                <a:sysClr val="window" lastClr="FFFFF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83113" y="1672455"/>
            <a:ext cx="3500246" cy="1429092"/>
          </a:xfrm>
          <a:prstGeom prst="rect">
            <a:avLst/>
          </a:prstGeom>
          <a:noFill/>
          <a:ln w="25400" cap="flat" cmpd="sng" algn="ctr">
            <a:gradFill flip="none" rotWithShape="1"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70699" y="1858609"/>
            <a:ext cx="30276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32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  <a:sym typeface="+mn-ea"/>
              </a:rPr>
              <a:t>社会生活的需求</a:t>
            </a:r>
            <a:endParaRPr lang="zh-CN" altLang="en-US" sz="32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" y="3438525"/>
            <a:ext cx="5115560" cy="2877820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6470015" y="3662680"/>
            <a:ext cx="5059680" cy="2520315"/>
            <a:chOff x="6075389" y="4245756"/>
            <a:chExt cx="3170762" cy="565604"/>
          </a:xfrm>
        </p:grpSpPr>
        <p:sp>
          <p:nvSpPr>
            <p:cNvPr id="24" name="矩形: 圆角 51"/>
            <p:cNvSpPr/>
            <p:nvPr>
              <p:custDataLst>
                <p:tags r:id="rId3"/>
              </p:custDataLst>
            </p:nvPr>
          </p:nvSpPr>
          <p:spPr>
            <a:xfrm>
              <a:off x="6075389" y="4245756"/>
              <a:ext cx="3170762" cy="565604"/>
            </a:xfrm>
            <a:prstGeom prst="roundRect">
              <a:avLst>
                <a:gd name="adj" fmla="val 17419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4"/>
              </p:custDataLst>
            </p:nvPr>
          </p:nvSpPr>
          <p:spPr>
            <a:xfrm>
              <a:off x="6239737" y="4296060"/>
              <a:ext cx="2778794" cy="4907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b="1" dirty="0"/>
                <a:t>中国情绪图片库</a:t>
              </a:r>
              <a:endParaRPr lang="zh-CN" altLang="en-US" b="1" dirty="0"/>
            </a:p>
            <a:p>
              <a:r>
                <a:rPr lang="zh-CN" altLang="en-US" b="1" dirty="0"/>
                <a:t>https://link.zhihu.com/?target=https%3A//csea.phhp.ufl.edu/Media.html%23topmedia</a:t>
              </a:r>
              <a:endParaRPr lang="zh-CN" altLang="en-US" b="1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80339" y="0"/>
            <a:ext cx="1412417" cy="76944"/>
          </a:xfrm>
          <a:prstGeom prst="rect">
            <a:avLst/>
          </a:prstGeom>
          <a:gradFill>
            <a:gsLst>
              <a:gs pos="15000">
                <a:srgbClr val="EF473A"/>
              </a:gs>
              <a:gs pos="100000">
                <a:srgbClr val="CB2D3E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381000" y="473710"/>
            <a:ext cx="2813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背景与需求</a:t>
            </a:r>
            <a:endParaRPr lang="zh-CN" altLang="en-US" sz="28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0339" y="1672455"/>
            <a:ext cx="2714274" cy="1429091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25318" y="1858609"/>
            <a:ext cx="2138045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  <a:sym typeface="+mn-ea"/>
              </a:rPr>
              <a:t>Ekman</a:t>
            </a:r>
            <a:r>
              <a:rPr lang="zh-CN" altLang="en-US" sz="32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  <a:sym typeface="+mn-ea"/>
              </a:rPr>
              <a:t>实验</a:t>
            </a:r>
            <a:endParaRPr lang="zh-CN" altLang="en-US" sz="32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81726" y="1672455"/>
            <a:ext cx="2714274" cy="1429092"/>
          </a:xfrm>
          <a:prstGeom prst="rect">
            <a:avLst/>
          </a:prstGeom>
          <a:noFill/>
          <a:ln w="25400">
            <a:gradFill flip="none" rotWithShape="1"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526705" y="1858609"/>
            <a:ext cx="22148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 b="1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defRPr>
            </a:lvl1pPr>
          </a:lstStyle>
          <a:p>
            <a:pPr algn="l"/>
            <a:r>
              <a:rPr lang="zh-CN" sz="3200" dirty="0">
                <a:sym typeface="+mn-ea"/>
              </a:rPr>
              <a:t>人的社会性</a:t>
            </a:r>
            <a:endParaRPr lang="zh-CN" altLang="en-US" sz="3200" dirty="0"/>
          </a:p>
        </p:txBody>
      </p:sp>
      <p:sp>
        <p:nvSpPr>
          <p:cNvPr id="28" name="矩形 27"/>
          <p:cNvSpPr/>
          <p:nvPr/>
        </p:nvSpPr>
        <p:spPr>
          <a:xfrm>
            <a:off x="6283113" y="1672455"/>
            <a:ext cx="3500246" cy="1429092"/>
          </a:xfrm>
          <a:prstGeom prst="rect">
            <a:avLst/>
          </a:prstGeom>
          <a:gradFill flip="none" rotWithShape="1">
            <a:gsLst>
              <a:gs pos="0">
                <a:srgbClr val="CB2D3E"/>
              </a:gs>
              <a:gs pos="100000">
                <a:srgbClr val="EF473A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70699" y="1858609"/>
            <a:ext cx="30276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3200" b="1" dirty="0">
                <a:solidFill>
                  <a:schemeClr val="bg1"/>
                </a:solidFill>
              </a:rPr>
              <a:t>社会生活的需求</a:t>
            </a:r>
            <a:endParaRPr lang="zh-CN" sz="32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60" r="22967" b="2122"/>
          <a:stretch>
            <a:fillRect/>
          </a:stretch>
        </p:blipFill>
        <p:spPr>
          <a:xfrm>
            <a:off x="480060" y="3438525"/>
            <a:ext cx="5615940" cy="2794635"/>
          </a:xfrm>
          <a:prstGeom prst="rect">
            <a:avLst/>
          </a:prstGeom>
        </p:spPr>
      </p:pic>
      <p:sp>
        <p:nvSpPr>
          <p:cNvPr id="8" name="矩形: 圆角 5"/>
          <p:cNvSpPr/>
          <p:nvPr/>
        </p:nvSpPr>
        <p:spPr>
          <a:xfrm>
            <a:off x="6283112" y="3645388"/>
            <a:ext cx="4338249" cy="585016"/>
          </a:xfrm>
          <a:prstGeom prst="roundRect">
            <a:avLst>
              <a:gd name="adj" fmla="val 143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20"/>
          <p:cNvSpPr/>
          <p:nvPr/>
        </p:nvSpPr>
        <p:spPr>
          <a:xfrm>
            <a:off x="6283113" y="4346638"/>
            <a:ext cx="4338248" cy="585016"/>
          </a:xfrm>
          <a:prstGeom prst="roundRect">
            <a:avLst>
              <a:gd name="adj" fmla="val 143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22"/>
          <p:cNvSpPr/>
          <p:nvPr/>
        </p:nvSpPr>
        <p:spPr>
          <a:xfrm>
            <a:off x="6283113" y="5047888"/>
            <a:ext cx="4338248" cy="585016"/>
          </a:xfrm>
          <a:prstGeom prst="roundRect">
            <a:avLst>
              <a:gd name="adj" fmla="val 143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512545" y="3757701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建立维护关系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512545" y="4455743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有效沟通</a:t>
            </a:r>
            <a:endParaRPr lang="zh-CN" altLang="en-US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512545" y="5154527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社会适应</a:t>
            </a:r>
            <a:endParaRPr lang="zh-CN" altLang="en-US" b="1" dirty="0"/>
          </a:p>
        </p:txBody>
      </p:sp>
      <p:sp>
        <p:nvSpPr>
          <p:cNvPr id="18" name="矩形: 圆角 22"/>
          <p:cNvSpPr/>
          <p:nvPr/>
        </p:nvSpPr>
        <p:spPr>
          <a:xfrm>
            <a:off x="6283113" y="5749563"/>
            <a:ext cx="4338248" cy="585016"/>
          </a:xfrm>
          <a:prstGeom prst="roundRect">
            <a:avLst>
              <a:gd name="adj" fmla="val 143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512545" y="585620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自我调节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80339" y="0"/>
            <a:ext cx="1412417" cy="76944"/>
          </a:xfrm>
          <a:prstGeom prst="rect">
            <a:avLst/>
          </a:prstGeom>
          <a:gradFill>
            <a:gsLst>
              <a:gs pos="15000">
                <a:srgbClr val="EF473A"/>
              </a:gs>
              <a:gs pos="100000">
                <a:srgbClr val="CB2D3E"/>
              </a:gs>
            </a:gsLst>
            <a:lin ang="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1000" y="473710"/>
            <a:ext cx="2813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原理与说明</a:t>
            </a:r>
            <a:endParaRPr lang="zh-CN" altLang="en-US" sz="28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5475" y="1858645"/>
            <a:ext cx="2382520" cy="941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ysClr val="window" lastClr="FFFFFF"/>
                </a:solidFill>
              </a:rPr>
              <a:t>Ekman</a:t>
            </a:r>
            <a:r>
              <a:rPr lang="zh-CN" altLang="en-US" sz="3200" b="1" dirty="0">
                <a:solidFill>
                  <a:sysClr val="window" lastClr="FFFFFF"/>
                </a:solidFill>
              </a:rPr>
              <a:t>实验</a:t>
            </a:r>
            <a:endParaRPr lang="zh-CN" altLang="en-US" sz="3200" b="1" dirty="0">
              <a:solidFill>
                <a:sysClr val="window" lastClr="FFFFFF"/>
              </a:solidFill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381000" y="1904319"/>
            <a:ext cx="2813685" cy="15246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Flatten</a:t>
            </a:r>
            <a:r>
              <a:rPr lang="zh-CN" altLang="en-US" sz="1600" b="1" dirty="0">
                <a:solidFill>
                  <a:schemeClr val="bg1"/>
                </a:solidFill>
              </a:rPr>
              <a:t>层</a:t>
            </a:r>
            <a:r>
              <a:rPr lang="en-US" altLang="zh-CN" sz="1600" b="1" dirty="0"/>
              <a:t>:</a:t>
            </a:r>
            <a:endParaRPr lang="en-US" altLang="zh-CN" sz="1600" b="1" dirty="0"/>
          </a:p>
          <a:p>
            <a:pPr algn="ctr"/>
            <a:r>
              <a:rPr lang="zh-CN" altLang="en-US" sz="1400" dirty="0"/>
              <a:t>将多维输入</a:t>
            </a:r>
            <a:r>
              <a:rPr lang="en-US" altLang="zh-CN" sz="1400" dirty="0"/>
              <a:t>(</a:t>
            </a:r>
            <a:r>
              <a:rPr lang="zh-CN" altLang="en-US" sz="1400" dirty="0"/>
              <a:t>如图像</a:t>
            </a:r>
            <a:r>
              <a:rPr lang="en-US" altLang="zh-CN" sz="1400" dirty="0"/>
              <a:t>)</a:t>
            </a:r>
            <a:r>
              <a:rPr lang="zh-CN" altLang="en-US" sz="1400" dirty="0"/>
              <a:t>展平为一维数组， 以便输入到全连接层中。</a:t>
            </a:r>
            <a:endParaRPr lang="en-US" altLang="zh-CN" sz="1400" dirty="0"/>
          </a:p>
        </p:txBody>
      </p:sp>
      <p:sp>
        <p:nvSpPr>
          <p:cNvPr id="8" name="矩形: 圆角 7"/>
          <p:cNvSpPr/>
          <p:nvPr/>
        </p:nvSpPr>
        <p:spPr>
          <a:xfrm>
            <a:off x="4398602" y="1929238"/>
            <a:ext cx="2813685" cy="15246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第一层</a:t>
            </a:r>
            <a:r>
              <a:rPr lang="en-US" altLang="zh-CN" sz="1600" dirty="0"/>
              <a:t>Dense</a:t>
            </a:r>
            <a:r>
              <a:rPr lang="zh-CN" altLang="en-US" sz="1600" dirty="0"/>
              <a:t>层（</a:t>
            </a:r>
            <a:r>
              <a:rPr lang="en-US" altLang="zh-CN" sz="1600" dirty="0"/>
              <a:t>256</a:t>
            </a:r>
            <a:r>
              <a:rPr lang="zh-CN" altLang="en-US" sz="1600" dirty="0"/>
              <a:t>神经元）</a:t>
            </a:r>
            <a:r>
              <a:rPr lang="en-US" altLang="zh-CN" sz="1600" dirty="0"/>
              <a:t>:</a:t>
            </a:r>
            <a:endParaRPr lang="en-US" altLang="zh-CN" sz="1600" dirty="0"/>
          </a:p>
          <a:p>
            <a:pPr algn="ctr"/>
            <a:r>
              <a:rPr lang="zh-CN" altLang="en-US" sz="1400" dirty="0"/>
              <a:t>激活函数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ReLU</a:t>
            </a:r>
            <a:r>
              <a:rPr lang="en-US" altLang="zh-CN" sz="1400" dirty="0"/>
              <a:t> (</a:t>
            </a:r>
            <a:r>
              <a:rPr lang="en-US" altLang="zh-CN" sz="1400" dirty="0" err="1"/>
              <a:t>Rectifed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LinearUnit</a:t>
            </a:r>
            <a:r>
              <a:rPr lang="en-US" altLang="zh-CN" sz="1400" dirty="0"/>
              <a:t>) </a:t>
            </a:r>
            <a:r>
              <a:rPr lang="zh-CN" altLang="en-US" sz="1400" dirty="0"/>
              <a:t>，它计算</a:t>
            </a:r>
            <a:r>
              <a:rPr lang="en-US" altLang="zh-CN" sz="1400" dirty="0" err="1"/>
              <a:t>fx</a:t>
            </a:r>
            <a:r>
              <a:rPr lang="en-US" altLang="zh-CN" sz="1400" dirty="0"/>
              <a:t>) = max(, x) </a:t>
            </a:r>
            <a:r>
              <a:rPr lang="zh-CN" altLang="en-US" sz="1400" dirty="0"/>
              <a:t>，帮助模型处理非线性问题。</a:t>
            </a:r>
            <a:endParaRPr lang="en-US" altLang="zh-CN" sz="1400" dirty="0"/>
          </a:p>
        </p:txBody>
      </p:sp>
      <p:sp>
        <p:nvSpPr>
          <p:cNvPr id="9" name="矩形: 圆角 8"/>
          <p:cNvSpPr/>
          <p:nvPr/>
        </p:nvSpPr>
        <p:spPr>
          <a:xfrm>
            <a:off x="8413100" y="1926649"/>
            <a:ext cx="2813685" cy="15246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第二层</a:t>
            </a:r>
            <a:r>
              <a:rPr lang="en-US" altLang="zh-CN" sz="1600" dirty="0"/>
              <a:t>Dense</a:t>
            </a:r>
            <a:r>
              <a:rPr lang="zh-CN" altLang="en-US" sz="1600" dirty="0"/>
              <a:t>层（</a:t>
            </a:r>
            <a:r>
              <a:rPr lang="en-US" altLang="zh-CN" sz="1600" dirty="0"/>
              <a:t>256</a:t>
            </a:r>
            <a:r>
              <a:rPr lang="zh-CN" altLang="en-US" sz="1600" dirty="0"/>
              <a:t>神经元） </a:t>
            </a:r>
            <a:r>
              <a:rPr lang="en-US" altLang="zh-CN" sz="1600" dirty="0"/>
              <a:t>:</a:t>
            </a:r>
            <a:endParaRPr lang="en-US" altLang="zh-CN" sz="1600" dirty="0"/>
          </a:p>
          <a:p>
            <a:pPr algn="ctr"/>
            <a:r>
              <a:rPr lang="zh-CN" altLang="en-US" sz="1400" dirty="0"/>
              <a:t>激活函数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RelU</a:t>
            </a:r>
            <a:r>
              <a:rPr lang="en-US" altLang="zh-CN" sz="1400" dirty="0"/>
              <a:t>, </a:t>
            </a:r>
            <a:r>
              <a:rPr lang="zh-CN" altLang="en-US" sz="1400" dirty="0"/>
              <a:t>与第一</a:t>
            </a:r>
            <a:r>
              <a:rPr lang="en-US" altLang="zh-CN" sz="1400" dirty="0"/>
              <a:t>-</a:t>
            </a:r>
            <a:r>
              <a:rPr lang="zh-CN" altLang="en-US" sz="1400" dirty="0"/>
              <a:t>层相同。 </a:t>
            </a:r>
            <a:endParaRPr lang="en-US" altLang="zh-CN" sz="1400" dirty="0"/>
          </a:p>
        </p:txBody>
      </p:sp>
      <p:sp>
        <p:nvSpPr>
          <p:cNvPr id="10" name="矩形: 圆角 9"/>
          <p:cNvSpPr/>
          <p:nvPr/>
        </p:nvSpPr>
        <p:spPr>
          <a:xfrm>
            <a:off x="8413100" y="4535977"/>
            <a:ext cx="2813685" cy="15246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第三层</a:t>
            </a:r>
            <a:r>
              <a:rPr lang="en-US" altLang="zh-CN" sz="1600" dirty="0"/>
              <a:t>Dense</a:t>
            </a:r>
            <a:r>
              <a:rPr lang="zh-CN" altLang="en-US" sz="1600" dirty="0"/>
              <a:t>层（</a:t>
            </a:r>
            <a:r>
              <a:rPr lang="en-US" altLang="zh-CN" sz="1600" dirty="0"/>
              <a:t>128</a:t>
            </a:r>
            <a:r>
              <a:rPr lang="zh-CN" altLang="en-US" sz="1600" dirty="0"/>
              <a:t>神经元） </a:t>
            </a:r>
            <a:r>
              <a:rPr lang="en-US" altLang="zh-CN" sz="1600" dirty="0"/>
              <a:t>:</a:t>
            </a:r>
            <a:endParaRPr lang="en-US" altLang="zh-CN" sz="1600" dirty="0"/>
          </a:p>
          <a:p>
            <a:pPr algn="ctr"/>
            <a:r>
              <a:rPr lang="zh-CN" altLang="en-US" sz="1400" dirty="0"/>
              <a:t>激活函数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RelU</a:t>
            </a:r>
            <a:r>
              <a:rPr lang="en-US" altLang="zh-CN" sz="1400" dirty="0"/>
              <a:t>, </a:t>
            </a:r>
            <a:r>
              <a:rPr lang="zh-CN" altLang="en-US" sz="1400" dirty="0"/>
              <a:t>与第一</a:t>
            </a:r>
            <a:r>
              <a:rPr lang="en-US" altLang="zh-CN" sz="1400" dirty="0"/>
              <a:t>-</a:t>
            </a:r>
            <a:r>
              <a:rPr lang="zh-CN" altLang="en-US" sz="1400" dirty="0"/>
              <a:t>层相同。 </a:t>
            </a:r>
            <a:endParaRPr lang="en-US" altLang="zh-CN" sz="1400" dirty="0"/>
          </a:p>
        </p:txBody>
      </p:sp>
      <p:sp>
        <p:nvSpPr>
          <p:cNvPr id="11" name="矩形: 圆角 10"/>
          <p:cNvSpPr/>
          <p:nvPr/>
        </p:nvSpPr>
        <p:spPr>
          <a:xfrm>
            <a:off x="4398602" y="4535977"/>
            <a:ext cx="2813685" cy="15246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输出层</a:t>
            </a:r>
            <a:r>
              <a:rPr lang="en-US" altLang="zh-CN" sz="1600" dirty="0"/>
              <a:t>:</a:t>
            </a:r>
            <a:endParaRPr lang="en-US" altLang="zh-CN" sz="1600" dirty="0"/>
          </a:p>
          <a:p>
            <a:pPr algn="ctr"/>
            <a:r>
              <a:rPr lang="zh-CN" altLang="en-US" sz="1600" dirty="0"/>
              <a:t>最后</a:t>
            </a:r>
            <a:r>
              <a:rPr lang="en-US" altLang="zh-CN" sz="1600" dirty="0"/>
              <a:t>-</a:t>
            </a:r>
            <a:r>
              <a:rPr lang="zh-CN" altLang="en-US" sz="1600" dirty="0"/>
              <a:t>一个</a:t>
            </a:r>
            <a:r>
              <a:rPr lang="en-US" altLang="zh-CN" sz="1600" dirty="0"/>
              <a:t>Dense </a:t>
            </a:r>
            <a:r>
              <a:rPr lang="zh-CN" altLang="en-US" sz="1600" dirty="0"/>
              <a:t>层使用</a:t>
            </a:r>
            <a:r>
              <a:rPr lang="en-US" altLang="zh-CN" sz="1600" dirty="0" err="1"/>
              <a:t>softmax</a:t>
            </a:r>
            <a:r>
              <a:rPr lang="en-US" altLang="zh-CN" sz="1600" dirty="0"/>
              <a:t> </a:t>
            </a:r>
            <a:r>
              <a:rPr lang="zh-CN" altLang="en-US" sz="1600" dirty="0"/>
              <a:t>激活函数，输出层的大小为</a:t>
            </a:r>
            <a:r>
              <a:rPr lang="en-US" altLang="zh-CN" sz="1600" dirty="0"/>
              <a:t>10</a:t>
            </a:r>
            <a:r>
              <a:rPr lang="zh-CN" altLang="en-US" sz="1600" dirty="0"/>
              <a:t>，这意味着模型被设计为进行</a:t>
            </a:r>
            <a:r>
              <a:rPr lang="en-US" altLang="zh-CN" sz="1600" dirty="0"/>
              <a:t>10</a:t>
            </a:r>
            <a:r>
              <a:rPr lang="zh-CN" altLang="en-US" sz="1600" dirty="0"/>
              <a:t>类</a:t>
            </a:r>
            <a:endParaRPr lang="en-US" altLang="zh-CN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81000" y="1214735"/>
            <a:ext cx="85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使用全连接神经网络，将</a:t>
            </a:r>
            <a:r>
              <a:rPr lang="en-US" altLang="zh-CN" sz="2400" dirty="0">
                <a:solidFill>
                  <a:schemeClr val="accent2"/>
                </a:solidFill>
              </a:rPr>
              <a:t>flatten</a:t>
            </a:r>
            <a:r>
              <a:rPr lang="zh-CN" altLang="en-US" sz="2400" dirty="0">
                <a:solidFill>
                  <a:schemeClr val="accent2"/>
                </a:solidFill>
              </a:rPr>
              <a:t>层，三层</a:t>
            </a:r>
            <a:r>
              <a:rPr lang="en-US" altLang="zh-CN" sz="2400" dirty="0">
                <a:solidFill>
                  <a:schemeClr val="accent2"/>
                </a:solidFill>
              </a:rPr>
              <a:t>dense</a:t>
            </a:r>
            <a:r>
              <a:rPr lang="zh-CN" altLang="en-US" sz="2400" dirty="0">
                <a:solidFill>
                  <a:schemeClr val="accent2"/>
                </a:solidFill>
              </a:rPr>
              <a:t>层，输出层连接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3305887" y="24243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/>
          <p:cNvSpPr/>
          <p:nvPr/>
        </p:nvSpPr>
        <p:spPr>
          <a:xfrm>
            <a:off x="7323489" y="24243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/>
          <p:cNvSpPr/>
          <p:nvPr/>
        </p:nvSpPr>
        <p:spPr>
          <a:xfrm rot="5400000">
            <a:off x="9330738" y="37513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/>
          <p:cNvSpPr/>
          <p:nvPr/>
        </p:nvSpPr>
        <p:spPr>
          <a:xfrm rot="10800000">
            <a:off x="7323489" y="51586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3" y="4097730"/>
            <a:ext cx="4202052" cy="240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000" y="473710"/>
            <a:ext cx="3623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前景与改进</a:t>
            </a:r>
            <a:endParaRPr lang="zh-CN" altLang="en-US" sz="28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0339" y="0"/>
            <a:ext cx="1412417" cy="76944"/>
          </a:xfrm>
          <a:prstGeom prst="rect">
            <a:avLst/>
          </a:prstGeom>
          <a:gradFill>
            <a:gsLst>
              <a:gs pos="15000">
                <a:srgbClr val="EF473A"/>
              </a:gs>
              <a:gs pos="100000">
                <a:srgbClr val="CB2D3E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/>
        </p:blipFill>
        <p:spPr>
          <a:xfrm>
            <a:off x="480060" y="1605407"/>
            <a:ext cx="6897600" cy="45972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66463" y="1955030"/>
            <a:ext cx="555847" cy="85324"/>
          </a:xfrm>
          <a:prstGeom prst="rect">
            <a:avLst/>
          </a:prstGeom>
          <a:gradFill>
            <a:gsLst>
              <a:gs pos="0">
                <a:srgbClr val="CB2D3E"/>
              </a:gs>
              <a:gs pos="100000">
                <a:srgbClr val="EF473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619777" y="2380614"/>
            <a:ext cx="1160195" cy="2601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901163" y="2380615"/>
            <a:ext cx="2267845" cy="1529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901162" y="4021489"/>
            <a:ext cx="2267845" cy="960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7619777" y="5093027"/>
            <a:ext cx="3549230" cy="878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904964" y="2596413"/>
            <a:ext cx="551815" cy="2148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333333"/>
                </a:solidFill>
              </a:rPr>
              <a:t>解决冲突矛盾</a:t>
            </a:r>
            <a:endParaRPr lang="zh-CN" altLang="en-US" sz="2400" b="1" spc="300" dirty="0">
              <a:solidFill>
                <a:srgbClr val="333333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1920" y="2473325"/>
            <a:ext cx="2157095" cy="109410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120000"/>
              </a:lnSpc>
            </a:pPr>
            <a:r>
              <a:rPr lang="zh-CN" sz="2200" b="1" dirty="0">
                <a:solidFill>
                  <a:srgbClr val="333333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不同国家种族之</a:t>
            </a:r>
            <a:endParaRPr lang="zh-CN" sz="2200" b="1" dirty="0">
              <a:solidFill>
                <a:srgbClr val="333333"/>
              </a:solidFill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sz="2200" b="1" dirty="0">
                <a:solidFill>
                  <a:srgbClr val="333333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间的人们交流日</a:t>
            </a:r>
            <a:endParaRPr lang="zh-CN" sz="2200" b="1" dirty="0">
              <a:solidFill>
                <a:srgbClr val="333333"/>
              </a:solidFill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sz="2200" b="1" dirty="0">
                <a:solidFill>
                  <a:srgbClr val="333333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益密切</a:t>
            </a:r>
            <a:endParaRPr lang="zh-CN" sz="2200" b="1" dirty="0">
              <a:solidFill>
                <a:srgbClr val="333333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011801" y="4286877"/>
            <a:ext cx="18592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200" b="1" dirty="0">
                <a:solidFill>
                  <a:srgbClr val="333333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发展维护关系</a:t>
            </a:r>
            <a:endParaRPr lang="zh-CN" altLang="en-US" sz="2200" b="1" dirty="0"/>
          </a:p>
        </p:txBody>
      </p:sp>
      <p:sp>
        <p:nvSpPr>
          <p:cNvPr id="30" name="矩形 29"/>
          <p:cNvSpPr/>
          <p:nvPr/>
        </p:nvSpPr>
        <p:spPr>
          <a:xfrm>
            <a:off x="8055996" y="5301360"/>
            <a:ext cx="2621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333333"/>
                </a:solidFill>
                <a:ea typeface="微软雅黑" panose="020B0503020204020204" charset="-122"/>
                <a:cs typeface="Times New Roman" panose="02020603050405020304" pitchFamily="18" charset="0"/>
              </a:rPr>
              <a:t>自我调节帮助他人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000" y="473710"/>
            <a:ext cx="3623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前景与改进</a:t>
            </a:r>
            <a:endParaRPr lang="zh-CN" altLang="en-US" sz="28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0339" y="0"/>
            <a:ext cx="1412417" cy="76944"/>
          </a:xfrm>
          <a:prstGeom prst="rect">
            <a:avLst/>
          </a:prstGeom>
          <a:gradFill>
            <a:gsLst>
              <a:gs pos="15000">
                <a:srgbClr val="EF473A"/>
              </a:gs>
              <a:gs pos="100000">
                <a:srgbClr val="CB2D3E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108839" y="1077542"/>
            <a:ext cx="5320485" cy="5320485"/>
            <a:chOff x="-4003745" y="1460571"/>
            <a:chExt cx="5320485" cy="5320485"/>
          </a:xfrm>
        </p:grpSpPr>
        <p:sp>
          <p:nvSpPr>
            <p:cNvPr id="5" name="椭圆 4"/>
            <p:cNvSpPr/>
            <p:nvPr/>
          </p:nvSpPr>
          <p:spPr>
            <a:xfrm>
              <a:off x="-4003745" y="1460571"/>
              <a:ext cx="5320485" cy="5320485"/>
            </a:xfrm>
            <a:prstGeom prst="ellipse">
              <a:avLst/>
            </a:prstGeom>
            <a:noFill/>
            <a:ln w="38100">
              <a:solidFill>
                <a:srgbClr val="EF473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-3816264" y="1607726"/>
              <a:ext cx="4985851" cy="4985851"/>
            </a:xfrm>
            <a:prstGeom prst="ellipse">
              <a:avLst/>
            </a:prstGeom>
            <a:gradFill flip="none" rotWithShape="1">
              <a:gsLst>
                <a:gs pos="50000">
                  <a:srgbClr val="DD3A3C"/>
                </a:gs>
                <a:gs pos="0">
                  <a:srgbClr val="CB2D3E"/>
                </a:gs>
                <a:gs pos="100000">
                  <a:srgbClr val="EF473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</a:rPr>
                <a:t>应用前景</a:t>
              </a:r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11646" y="1718988"/>
            <a:ext cx="6439182" cy="602494"/>
            <a:chOff x="2136337" y="1708220"/>
            <a:chExt cx="6439182" cy="602494"/>
          </a:xfrm>
        </p:grpSpPr>
        <p:sp>
          <p:nvSpPr>
            <p:cNvPr id="8" name="矩形: 圆角 4"/>
            <p:cNvSpPr/>
            <p:nvPr/>
          </p:nvSpPr>
          <p:spPr>
            <a:xfrm>
              <a:off x="2136337" y="1708220"/>
              <a:ext cx="6439182" cy="602494"/>
            </a:xfrm>
            <a:prstGeom prst="roundRect">
              <a:avLst>
                <a:gd name="adj" fmla="val 17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25354" y="1817861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11646" y="3564533"/>
            <a:ext cx="6439182" cy="602494"/>
            <a:chOff x="2136337" y="3293032"/>
            <a:chExt cx="6439182" cy="602494"/>
          </a:xfrm>
        </p:grpSpPr>
        <p:sp>
          <p:nvSpPr>
            <p:cNvPr id="20" name="矩形: 圆角 19"/>
            <p:cNvSpPr/>
            <p:nvPr/>
          </p:nvSpPr>
          <p:spPr>
            <a:xfrm>
              <a:off x="2136337" y="3293032"/>
              <a:ext cx="6439182" cy="602494"/>
            </a:xfrm>
            <a:prstGeom prst="roundRect">
              <a:avLst>
                <a:gd name="adj" fmla="val 17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25354" y="3417987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11646" y="5272987"/>
            <a:ext cx="6507390" cy="602494"/>
            <a:chOff x="2136337" y="4877844"/>
            <a:chExt cx="6439182" cy="602494"/>
          </a:xfrm>
        </p:grpSpPr>
        <p:sp>
          <p:nvSpPr>
            <p:cNvPr id="14" name="矩形: 圆角 13"/>
            <p:cNvSpPr/>
            <p:nvPr/>
          </p:nvSpPr>
          <p:spPr>
            <a:xfrm>
              <a:off x="2136337" y="4877844"/>
              <a:ext cx="6439182" cy="602494"/>
            </a:xfrm>
            <a:prstGeom prst="roundRect">
              <a:avLst>
                <a:gd name="adj" fmla="val 17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25354" y="4994425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55007" y="1244612"/>
            <a:ext cx="6271924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客户服务自动化提升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11646" y="1567364"/>
            <a:ext cx="6153916" cy="90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声音情绪识别AI技术已广泛应用于客服行业，提升响应质量30%，减少用户投诉率20%。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11646" y="3021525"/>
            <a:ext cx="6271924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心理健康辅助诊断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43436" y="3380862"/>
            <a:ext cx="650739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通过声音情绪识别，AI能辅助心理医生识别抑郁、焦虑等情绪障碍，准确率达85%，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加速诊疗过程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43436" y="4751726"/>
            <a:ext cx="6271924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教育领域个性化教学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43437" y="5147499"/>
            <a:ext cx="6443054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教育平台采用声音情绪识别技术，根据学生情绪反馈调整教学策略，使学习效率提升15%以上。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81000" y="473710"/>
            <a:ext cx="3623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gradFill>
                  <a:gsLst>
                    <a:gs pos="0">
                      <a:srgbClr val="EF473A"/>
                    </a:gs>
                    <a:gs pos="100000">
                      <a:srgbClr val="CB2D3E"/>
                    </a:gs>
                  </a:gsLst>
                  <a:lin ang="10800000" scaled="1"/>
                </a:gradFill>
              </a:rPr>
              <a:t>前景与改进</a:t>
            </a:r>
            <a:endParaRPr lang="zh-CN" altLang="en-US" sz="2800" b="1" dirty="0">
              <a:gradFill>
                <a:gsLst>
                  <a:gs pos="0">
                    <a:srgbClr val="EF473A"/>
                  </a:gs>
                  <a:gs pos="100000">
                    <a:srgbClr val="CB2D3E"/>
                  </a:gs>
                </a:gsLst>
                <a:lin ang="10800000" scaled="1"/>
              </a:gra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0339" y="0"/>
            <a:ext cx="1412417" cy="76944"/>
          </a:xfrm>
          <a:prstGeom prst="rect">
            <a:avLst/>
          </a:prstGeom>
          <a:gradFill>
            <a:gsLst>
              <a:gs pos="15000">
                <a:srgbClr val="EF473A"/>
              </a:gs>
              <a:gs pos="100000">
                <a:srgbClr val="CB2D3E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108839" y="1077542"/>
            <a:ext cx="5320485" cy="5320485"/>
            <a:chOff x="-4003745" y="1460571"/>
            <a:chExt cx="5320485" cy="5320485"/>
          </a:xfrm>
        </p:grpSpPr>
        <p:sp>
          <p:nvSpPr>
            <p:cNvPr id="5" name="椭圆 4"/>
            <p:cNvSpPr/>
            <p:nvPr/>
          </p:nvSpPr>
          <p:spPr>
            <a:xfrm>
              <a:off x="-4003745" y="1460571"/>
              <a:ext cx="5320485" cy="5320485"/>
            </a:xfrm>
            <a:prstGeom prst="ellipse">
              <a:avLst/>
            </a:prstGeom>
            <a:noFill/>
            <a:ln w="38100">
              <a:solidFill>
                <a:srgbClr val="EF473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-3816264" y="1607726"/>
              <a:ext cx="4985851" cy="4985851"/>
            </a:xfrm>
            <a:prstGeom prst="ellipse">
              <a:avLst/>
            </a:prstGeom>
            <a:gradFill flip="none" rotWithShape="1">
              <a:gsLst>
                <a:gs pos="50000">
                  <a:srgbClr val="DD3A3C"/>
                </a:gs>
                <a:gs pos="0">
                  <a:srgbClr val="CB2D3E"/>
                </a:gs>
                <a:gs pos="100000">
                  <a:srgbClr val="EF473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</a:rPr>
                <a:t>未来改进</a:t>
              </a:r>
              <a:endParaRPr lang="en-US" altLang="zh-CN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11646" y="1718988"/>
            <a:ext cx="6439182" cy="602494"/>
            <a:chOff x="2136337" y="1708220"/>
            <a:chExt cx="6439182" cy="602494"/>
          </a:xfrm>
        </p:grpSpPr>
        <p:sp>
          <p:nvSpPr>
            <p:cNvPr id="8" name="矩形: 圆角 4"/>
            <p:cNvSpPr/>
            <p:nvPr/>
          </p:nvSpPr>
          <p:spPr>
            <a:xfrm>
              <a:off x="2136337" y="1708220"/>
              <a:ext cx="6439182" cy="602494"/>
            </a:xfrm>
            <a:prstGeom prst="roundRect">
              <a:avLst>
                <a:gd name="adj" fmla="val 17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25354" y="1817861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211646" y="3564533"/>
            <a:ext cx="6439182" cy="602494"/>
            <a:chOff x="2136337" y="3293032"/>
            <a:chExt cx="6439182" cy="602494"/>
          </a:xfrm>
        </p:grpSpPr>
        <p:sp>
          <p:nvSpPr>
            <p:cNvPr id="20" name="矩形: 圆角 19"/>
            <p:cNvSpPr/>
            <p:nvPr/>
          </p:nvSpPr>
          <p:spPr>
            <a:xfrm>
              <a:off x="2136337" y="3293032"/>
              <a:ext cx="6439182" cy="602494"/>
            </a:xfrm>
            <a:prstGeom prst="roundRect">
              <a:avLst>
                <a:gd name="adj" fmla="val 17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25354" y="3417987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11646" y="5272987"/>
            <a:ext cx="6507390" cy="602494"/>
            <a:chOff x="2136337" y="4877844"/>
            <a:chExt cx="6439182" cy="602494"/>
          </a:xfrm>
        </p:grpSpPr>
        <p:sp>
          <p:nvSpPr>
            <p:cNvPr id="14" name="矩形: 圆角 13"/>
            <p:cNvSpPr/>
            <p:nvPr/>
          </p:nvSpPr>
          <p:spPr>
            <a:xfrm>
              <a:off x="2136337" y="4877844"/>
              <a:ext cx="6439182" cy="602494"/>
            </a:xfrm>
            <a:prstGeom prst="roundRect">
              <a:avLst>
                <a:gd name="adj" fmla="val 174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25354" y="4994425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55007" y="1244612"/>
            <a:ext cx="6271924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融合多模态相关技术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11646" y="1567364"/>
            <a:ext cx="6153916" cy="90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未来的声音情绪识别系统将融合多种模态信息，以更全面地理解用户的情感状态，提高识别的准确性和可靠性。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11646" y="3021525"/>
            <a:ext cx="6271924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个性化与用户定制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43436" y="3380862"/>
            <a:ext cx="650739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通过对用户的语音数据进行训练和优化，系统可以更加精准地识别特定用户的情感状态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143436" y="4751726"/>
            <a:ext cx="6271924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获取自适应学习能力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43437" y="5147499"/>
            <a:ext cx="6443054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b="0" i="0" dirty="0">
                <a:solidFill>
                  <a:srgbClr val="05073B"/>
                </a:solidFill>
                <a:effectLst/>
                <a:latin typeface="-apple-system"/>
              </a:rPr>
              <a:t>系统需要具备自适应学习能力，能够根据用户的情感变化和使用习惯自动调整识别参数和策略，以提供更加个性化的服务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ags/tag10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ags/tag11.xml><?xml version="1.0" encoding="utf-8"?>
<p:tagLst xmlns:p="http://schemas.openxmlformats.org/presentationml/2006/main">
  <p:tag name="KSO_WM_DIAGRAM_VIRTUALLY_FRAME" val="{&quot;height&quot;:198.45,&quot;left&quot;:494.7332283464567,&quot;top&quot;:288.4,&quot;width&quot;:413.1168059849774}"/>
</p:tagLst>
</file>

<file path=ppt/tags/tag12.xml><?xml version="1.0" encoding="utf-8"?>
<p:tagLst xmlns:p="http://schemas.openxmlformats.org/presentationml/2006/main">
  <p:tag name="KSO_WM_DIAGRAM_VIRTUALLY_FRAME" val="{&quot;height&quot;:198.45,&quot;left&quot;:494.7332283464567,&quot;top&quot;:288.4,&quot;width&quot;:413.1168059849774}"/>
</p:tagLst>
</file>

<file path=ppt/tags/tag13.xml><?xml version="1.0" encoding="utf-8"?>
<p:tagLst xmlns:p="http://schemas.openxmlformats.org/presentationml/2006/main">
  <p:tag name="KSO_WM_DIAGRAM_VIRTUALLY_FRAME" val="{&quot;height&quot;:198.45,&quot;left&quot;:494.7332283464567,&quot;top&quot;:288.4,&quot;width&quot;:413.1168059849774}"/>
</p:tagLst>
</file>

<file path=ppt/tags/tag14.xml><?xml version="1.0" encoding="utf-8"?>
<p:tagLst xmlns:p="http://schemas.openxmlformats.org/presentationml/2006/main">
  <p:tag name="KSO_WM_DIAGRAM_VIRTUALLY_FRAME" val="{&quot;height&quot;:198.45,&quot;left&quot;:494.7332283464567,&quot;top&quot;:288.4,&quot;width&quot;:413.1168059849774}"/>
</p:tagLst>
</file>

<file path=ppt/tags/tag15.xml><?xml version="1.0" encoding="utf-8"?>
<p:tagLst xmlns:p="http://schemas.openxmlformats.org/presentationml/2006/main">
  <p:tag name="KSO_WM_DIAGRAM_VIRTUALLY_FRAME" val="{&quot;height&quot;:198.45,&quot;left&quot;:494.7332283464567,&quot;top&quot;:288.4,&quot;width&quot;:413.1168059849774}"/>
</p:tagLst>
</file>

<file path=ppt/tags/tag16.xml><?xml version="1.0" encoding="utf-8"?>
<p:tagLst xmlns:p="http://schemas.openxmlformats.org/presentationml/2006/main">
  <p:tag name="KSO_WM_DIAGRAM_VIRTUALLY_FRAME" val="{&quot;height&quot;:198.45,&quot;left&quot;:494.7332283464567,&quot;top&quot;:288.4,&quot;width&quot;:413.1168059849774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  <p:tag name="YOO_CHATSHAPE_TYPE" val="YOO_CHATSHAPE_SUBTITLE"/>
</p:tagLst>
</file>

<file path=ppt/tags/tag19.xml><?xml version="1.0" encoding="utf-8"?>
<p:tagLst xmlns:p="http://schemas.openxmlformats.org/presentationml/2006/main">
  <p:tag name="KSO_WM_BEAUTIFY_FLAG" val=""/>
  <p:tag name="KSO_WM_UNIT_TEXT_FILL_FORE_SCHEMECOLOR_INDEX" val="13"/>
  <p:tag name="KSO_WM_UNIT_TEXT_FILL_FORE_SCHEMECOLOR_INDEX_BRIGHTNESS" val="0"/>
  <p:tag name="KSO_WM_UNIT_TEXT_FILL_TYPE" val="1"/>
  <p:tag name="KSO_WM_UNIT_TEXT_SHADOW_SCHEMECOLOR_INDEX" val="6"/>
  <p:tag name="KSO_WM_UNIT_TEXT_SHADOW_SCHEMECOLOR_INDEX_BRIGHTNESS" val="-0.25"/>
  <p:tag name="YOO_CHATSHAPE_TYPE" val="YOO_CHATSHAPE_DATE"/>
</p:tagLst>
</file>

<file path=ppt/tags/tag2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ags/tag20.xml><?xml version="1.0" encoding="utf-8"?>
<p:tagLst xmlns:p="http://schemas.openxmlformats.org/presentationml/2006/main">
  <p:tag name="KSO_WM_BEAUTIFY_FLAG" val=""/>
  <p:tag name="YOO_CHATSHAPE_TYPE" val="YOO_CHATSHAPE_TITLE"/>
</p:tagLst>
</file>

<file path=ppt/tags/tag21.xml><?xml version="1.0" encoding="utf-8"?>
<p:tagLst xmlns:p="http://schemas.openxmlformats.org/presentationml/2006/main">
  <p:tag name="AIGCCREATORID" val="AIGC生成内容仅供参考-2024/9/18 13:05:52"/>
  <p:tag name="YOO_CHATPAGE_TYPE" val="YOO_CHATPAGE_END"/>
  <p:tag name="YOO_PROTECTION_DATA" val="\u007b\u0022\u0049\u0044\u0022\u003a\u0022\u0063\u0065\u0031\u0034\u0030\u0066\u0035\u0038\u0064\u0061\u0065\u0033\u0034\u0062\u0062\u0031\u0062\u0033\u0036\u0062\u0063\u0064\u0036\u0065\u0037\u0035\u0065\u0030\u0030\u0030\u0063\u0063\u0022\u002c\u0022\u0054\u0069\u006d\u0065\u0022\u003a\u0022\u0032\u0030\u0032\u0034\u002f\u0030\u0039\u002f\u0031\u0038\u0020\u0031\u0033\u003a\u0030\u0035\u003a\u0035\u0032\u0022\u002c\u0022\u0055\u0073\u0065\u0072\u0049\u0044\u0022\u003a\u0022\u0038\u0038\u0038\u0038\u0022\u002c\u0022\u0054\u0065\u0061\u006d\u0049\u0044\u0022\u003a\u0022\u0022\u002c\u0022\u0049\u0073\u0053\u0075\u0070\u0065\u0072\u0056\u0069\u0070\u0022\u003a\u0074\u0072\u0075\u0065\u002c\u0022\u0050\u0072\u006f\u0074\u0065\u0063\u0074\u0053\u0074\u0061\u0074\u0075\u0073\u0022\u003a\u0030\u007d"/>
</p:tagLst>
</file>

<file path=ppt/tags/tag23.xml><?xml version="1.0" encoding="utf-8"?>
<p:tagLst xmlns:p="http://schemas.openxmlformats.org/presentationml/2006/main">
  <p:tag name="COMMONDATA" val="eyJoZGlkIjoiM2Q4MGIwMzEyNDM2MzczOTYzYzc4NDc5NWQwNDUyZDcifQ=="/>
</p:tagLst>
</file>

<file path=ppt/tags/tag3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ags/tag4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ags/tag5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ags/tag6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ags/tag7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ags/tag8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ags/tag9.xml><?xml version="1.0" encoding="utf-8"?>
<p:tagLst xmlns:p="http://schemas.openxmlformats.org/presentationml/2006/main">
  <p:tag name="KSO_WM_DIAGRAM_VIRTUALLY_FRAME" val="{&quot;height&quot;:932.2991338582676,&quot;left&quot;:-216.17803149606297,&quot;top&quot;:24.092125984251968,&quot;width&quot;:1760.6780314960629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item1.xml>��< y o o _ p r o t e c t i o n _ d a t a > \ u 0 0 7 b \ u 0 0 2 2 \ u 0 0 4 9 \ u 0 0 4 4 \ u 0 0 2 2 \ u 0 0 3 a \ u 0 0 2 2 \ u 0 0 6 3 \ u 0 0 6 5 \ u 0 0 3 1 \ u 0 0 3 4 \ u 0 0 3 0 \ u 0 0 6 6 \ u 0 0 3 5 \ u 0 0 3 8 \ u 0 0 6 4 \ u 0 0 6 1 \ u 0 0 6 5 \ u 0 0 3 3 \ u 0 0 3 4 \ u 0 0 6 2 \ u 0 0 6 2 \ u 0 0 3 1 \ u 0 0 6 2 \ u 0 0 3 3 \ u 0 0 3 6 \ u 0 0 6 2 \ u 0 0 6 3 \ u 0 0 6 4 \ u 0 0 3 6 \ u 0 0 6 5 \ u 0 0 3 7 \ u 0 0 3 5 \ u 0 0 6 5 \ u 0 0 3 0 \ u 0 0 3 0 \ u 0 0 3 0 \ u 0 0 6 3 \ u 0 0 6 3 \ u 0 0 2 2 \ u 0 0 2 c \ u 0 0 2 2 \ u 0 0 5 4 \ u 0 0 6 9 \ u 0 0 6 d \ u 0 0 6 5 \ u 0 0 2 2 \ u 0 0 3 a \ u 0 0 2 2 \ u 0 0 3 2 \ u 0 0 3 0 \ u 0 0 3 2 \ u 0 0 3 4 \ u 0 0 2 f \ u 0 0 3 0 \ u 0 0 3 9 \ u 0 0 2 f \ u 0 0 3 1 \ u 0 0 3 8 \ u 0 0 2 0 \ u 0 0 3 1 \ u 0 0 3 3 \ u 0 0 3 a \ u 0 0 3 0 \ u 0 0 3 5 \ u 0 0 3 a \ u 0 0 3 5 \ u 0 0 3 2 \ u 0 0 2 2 \ u 0 0 2 c \ u 0 0 2 2 \ u 0 0 5 5 \ u 0 0 7 3 \ u 0 0 6 5 \ u 0 0 7 2 \ u 0 0 4 9 \ u 0 0 4 4 \ u 0 0 2 2 \ u 0 0 3 a \ u 0 0 2 2 \ u 0 0 3 8 \ u 0 0 3 8 \ u 0 0 3 8 \ u 0 0 3 8 \ u 0 0 2 2 \ u 0 0 2 c \ u 0 0 2 2 \ u 0 0 5 4 \ u 0 0 6 5 \ u 0 0 6 1 \ u 0 0 6 d \ u 0 0 4 9 \ u 0 0 4 4 \ u 0 0 2 2 \ u 0 0 3 a \ u 0 0 2 2 \ u 0 0 2 2 \ u 0 0 2 c \ u 0 0 2 2 \ u 0 0 4 9 \ u 0 0 7 3 \ u 0 0 5 3 \ u 0 0 7 5 \ u 0 0 7 0 \ u 0 0 6 5 \ u 0 0 7 2 \ u 0 0 5 6 \ u 0 0 6 9 \ u 0 0 7 0 \ u 0 0 2 2 \ u 0 0 3 a \ u 0 0 7 4 \ u 0 0 7 2 \ u 0 0 7 5 \ u 0 0 6 5 \ u 0 0 2 c \ u 0 0 2 2 \ u 0 0 5 0 \ u 0 0 7 2 \ u 0 0 6 f \ u 0 0 7 4 \ u 0 0 6 5 \ u 0 0 6 3 \ u 0 0 7 4 \ u 0 0 5 3 \ u 0 0 7 4 \ u 0 0 6 1 \ u 0 0 7 4 \ u 0 0 7 5 \ u 0 0 7 3 \ u 0 0 2 2 \ u 0 0 3 a \ u 0 0 3 0 \ u 0 0 7 d < / y o o _ p r o t e c t i o n _ d a t a > 
</file>

<file path=customXml/itemProps22.xml><?xml version="1.0" encoding="utf-8"?>
<ds:datastoreItem xmlns:ds="http://schemas.openxmlformats.org/officeDocument/2006/customXml" ds:itemID="{83B56A6C-BEAF-47D1-8356-C979A854B6A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</Words>
  <Application>WPS 演示</Application>
  <PresentationFormat>宽屏</PresentationFormat>
  <Paragraphs>133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微软雅黑 Light</vt:lpstr>
      <vt:lpstr>DIN Pro Cond Bold</vt:lpstr>
      <vt:lpstr>Yu Gothic UI Semibold</vt:lpstr>
      <vt:lpstr>Times New Roman</vt:lpstr>
      <vt:lpstr>-apple-system</vt:lpstr>
      <vt:lpstr>Segoe Print</vt:lpstr>
      <vt:lpstr>等线</vt:lpstr>
      <vt:lpstr>Calibri</vt:lpstr>
      <vt:lpstr>Arial Unicode MS</vt:lpstr>
      <vt:lpstr>方正小标宋简体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WPS_1643411453</cp:lastModifiedBy>
  <cp:revision>8</cp:revision>
  <dcterms:created xsi:type="dcterms:W3CDTF">2023-08-09T12:44:00Z</dcterms:created>
  <dcterms:modified xsi:type="dcterms:W3CDTF">2024-09-19T10:09:31Z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055CA57092A34D3EBB68C07A1B55903F_13</vt:lpwstr>
  </property>
  <property fmtid="{D5CDD505-2E9C-101B-9397-08002B2CF9AE}" pid="3" name="KSOProductBuildVer">
    <vt:lpwstr>2052-12.1.0.17827</vt:lpwstr>
  </property>
</Properties>
</file>